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1"/>
  </p:sldMasterIdLst>
  <p:notesMasterIdLst>
    <p:notesMasterId r:id="rId40"/>
  </p:notesMasterIdLst>
  <p:sldIdLst>
    <p:sldId id="313" r:id="rId2"/>
    <p:sldId id="297" r:id="rId3"/>
    <p:sldId id="257" r:id="rId4"/>
    <p:sldId id="411" r:id="rId5"/>
    <p:sldId id="394" r:id="rId6"/>
    <p:sldId id="399" r:id="rId7"/>
    <p:sldId id="284" r:id="rId8"/>
    <p:sldId id="258" r:id="rId9"/>
    <p:sldId id="296" r:id="rId10"/>
    <p:sldId id="403" r:id="rId11"/>
    <p:sldId id="320" r:id="rId12"/>
    <p:sldId id="354" r:id="rId13"/>
    <p:sldId id="390" r:id="rId14"/>
    <p:sldId id="389" r:id="rId15"/>
    <p:sldId id="338" r:id="rId16"/>
    <p:sldId id="404" r:id="rId17"/>
    <p:sldId id="350" r:id="rId18"/>
    <p:sldId id="410" r:id="rId19"/>
    <p:sldId id="408" r:id="rId20"/>
    <p:sldId id="405" r:id="rId21"/>
    <p:sldId id="321" r:id="rId22"/>
    <p:sldId id="316" r:id="rId23"/>
    <p:sldId id="322" r:id="rId24"/>
    <p:sldId id="391" r:id="rId25"/>
    <p:sldId id="334" r:id="rId26"/>
    <p:sldId id="400" r:id="rId27"/>
    <p:sldId id="401" r:id="rId28"/>
    <p:sldId id="259" r:id="rId29"/>
    <p:sldId id="351" r:id="rId30"/>
    <p:sldId id="402" r:id="rId31"/>
    <p:sldId id="413" r:id="rId32"/>
    <p:sldId id="414" r:id="rId33"/>
    <p:sldId id="291" r:id="rId34"/>
    <p:sldId id="406" r:id="rId35"/>
    <p:sldId id="407" r:id="rId36"/>
    <p:sldId id="392" r:id="rId37"/>
    <p:sldId id="409" r:id="rId38"/>
    <p:sldId id="3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7"/>
    <p:restoredTop sz="63703"/>
  </p:normalViewPr>
  <p:slideViewPr>
    <p:cSldViewPr snapToGrid="0" snapToObjects="1">
      <p:cViewPr varScale="1">
        <p:scale>
          <a:sx n="83" d="100"/>
          <a:sy n="83" d="100"/>
        </p:scale>
        <p:origin x="11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FEB53-AB91-4C99-AB0C-8B1E1E06C148}"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8F6EB786-6CDB-4D24-9D66-D6EE4FE34053}">
      <dgm:prSet/>
      <dgm:spPr/>
      <dgm:t>
        <a:bodyPr/>
        <a:lstStyle/>
        <a:p>
          <a:r>
            <a:rPr lang="en-US" b="0" dirty="0"/>
            <a:t>Urban Indigenous woman  (Ancestry: Bad River, St. Croix, LCO, French/ German (Enrolled Bad River)</a:t>
          </a:r>
        </a:p>
      </dgm:t>
    </dgm:pt>
    <dgm:pt modelId="{ECDFDE70-37E3-4515-80E6-9D96E45759E9}" type="parTrans" cxnId="{9EAF4987-AA89-41F2-82BA-D5AA6F020599}">
      <dgm:prSet/>
      <dgm:spPr/>
      <dgm:t>
        <a:bodyPr/>
        <a:lstStyle/>
        <a:p>
          <a:endParaRPr lang="en-US"/>
        </a:p>
      </dgm:t>
    </dgm:pt>
    <dgm:pt modelId="{79321F41-EA49-412E-8A54-9B905D1FF830}" type="sibTrans" cxnId="{9EAF4987-AA89-41F2-82BA-D5AA6F020599}">
      <dgm:prSet/>
      <dgm:spPr/>
      <dgm:t>
        <a:bodyPr/>
        <a:lstStyle/>
        <a:p>
          <a:endParaRPr lang="en-US"/>
        </a:p>
      </dgm:t>
    </dgm:pt>
    <dgm:pt modelId="{935C539D-5A38-4CE6-B011-1D6A332686EB}">
      <dgm:prSet/>
      <dgm:spPr/>
      <dgm:t>
        <a:bodyPr/>
        <a:lstStyle/>
        <a:p>
          <a:r>
            <a:rPr lang="en-US" b="0" dirty="0"/>
            <a:t>20+ years of nursing experience: peds/ acute/ public health/ women’s health</a:t>
          </a:r>
        </a:p>
      </dgm:t>
    </dgm:pt>
    <dgm:pt modelId="{BC4FECE4-3D18-4508-B1A1-6F2845B65930}" type="parTrans" cxnId="{1D334077-4436-485A-B8E0-E826C055C549}">
      <dgm:prSet/>
      <dgm:spPr/>
      <dgm:t>
        <a:bodyPr/>
        <a:lstStyle/>
        <a:p>
          <a:endParaRPr lang="en-US"/>
        </a:p>
      </dgm:t>
    </dgm:pt>
    <dgm:pt modelId="{E7991FCE-AE5A-47D5-918E-40DB039E4C92}" type="sibTrans" cxnId="{1D334077-4436-485A-B8E0-E826C055C549}">
      <dgm:prSet/>
      <dgm:spPr/>
      <dgm:t>
        <a:bodyPr/>
        <a:lstStyle/>
        <a:p>
          <a:endParaRPr lang="en-US"/>
        </a:p>
      </dgm:t>
    </dgm:pt>
    <dgm:pt modelId="{F61214A1-6624-4013-ACDA-C0A30CF49FCA}">
      <dgm:prSet/>
      <dgm:spPr/>
      <dgm:t>
        <a:bodyPr/>
        <a:lstStyle/>
        <a:p>
          <a:r>
            <a:rPr lang="en-US" b="0" dirty="0"/>
            <a:t>RN, CNS-P, PhD- Nurse researcher/ knowledge seeker &amp; gatherer/ educator </a:t>
          </a:r>
        </a:p>
      </dgm:t>
    </dgm:pt>
    <dgm:pt modelId="{872EAB24-47C7-42C6-AC33-B459A9AD4629}" type="parTrans" cxnId="{2400F4C2-D636-4475-A32E-65F9DE3F4ACD}">
      <dgm:prSet/>
      <dgm:spPr/>
      <dgm:t>
        <a:bodyPr/>
        <a:lstStyle/>
        <a:p>
          <a:endParaRPr lang="en-US"/>
        </a:p>
      </dgm:t>
    </dgm:pt>
    <dgm:pt modelId="{6232FC83-F174-44A2-ADF1-3F1957DA4FBB}" type="sibTrans" cxnId="{2400F4C2-D636-4475-A32E-65F9DE3F4ACD}">
      <dgm:prSet/>
      <dgm:spPr/>
      <dgm:t>
        <a:bodyPr/>
        <a:lstStyle/>
        <a:p>
          <a:endParaRPr lang="en-US"/>
        </a:p>
      </dgm:t>
    </dgm:pt>
    <dgm:pt modelId="{B32FACCA-358E-4AB6-A8A0-5FEAEF349566}">
      <dgm:prSet/>
      <dgm:spPr/>
      <dgm:t>
        <a:bodyPr/>
        <a:lstStyle/>
        <a:p>
          <a:r>
            <a:rPr lang="en-US" b="0" dirty="0"/>
            <a:t>IPV survivor- PhD program and advocacy/ activism work has been a healing journey for me</a:t>
          </a:r>
        </a:p>
      </dgm:t>
    </dgm:pt>
    <dgm:pt modelId="{327C15DB-2924-4DCC-8536-CE66A74CD0D9}" type="parTrans" cxnId="{55AA7711-31C6-41F6-BEF8-3480E916FBC1}">
      <dgm:prSet/>
      <dgm:spPr/>
      <dgm:t>
        <a:bodyPr/>
        <a:lstStyle/>
        <a:p>
          <a:endParaRPr lang="en-US"/>
        </a:p>
      </dgm:t>
    </dgm:pt>
    <dgm:pt modelId="{EC99F6BC-219A-46EF-A4F6-686E6B1B62D2}" type="sibTrans" cxnId="{55AA7711-31C6-41F6-BEF8-3480E916FBC1}">
      <dgm:prSet/>
      <dgm:spPr/>
      <dgm:t>
        <a:bodyPr/>
        <a:lstStyle/>
        <a:p>
          <a:endParaRPr lang="en-US"/>
        </a:p>
      </dgm:t>
    </dgm:pt>
    <dgm:pt modelId="{A8F9E1C7-486E-7C49-955C-2E5AD41BFCAD}">
      <dgm:prSet/>
      <dgm:spPr/>
      <dgm:t>
        <a:bodyPr/>
        <a:lstStyle/>
        <a:p>
          <a:r>
            <a:rPr lang="en-US" b="0" dirty="0"/>
            <a:t>Research topic:  Intimate partner violence/ trauma/ </a:t>
          </a:r>
        </a:p>
      </dgm:t>
    </dgm:pt>
    <dgm:pt modelId="{193E817F-0518-AA4C-A299-8431541758AC}" type="parTrans" cxnId="{1650406D-30E4-E74F-9D5F-1E51DC2EFE2B}">
      <dgm:prSet/>
      <dgm:spPr/>
      <dgm:t>
        <a:bodyPr/>
        <a:lstStyle/>
        <a:p>
          <a:endParaRPr lang="en-US"/>
        </a:p>
      </dgm:t>
    </dgm:pt>
    <dgm:pt modelId="{3AF226DE-DEE6-E742-8B55-2B5B32F8DA98}" type="sibTrans" cxnId="{1650406D-30E4-E74F-9D5F-1E51DC2EFE2B}">
      <dgm:prSet/>
      <dgm:spPr/>
      <dgm:t>
        <a:bodyPr/>
        <a:lstStyle/>
        <a:p>
          <a:endParaRPr lang="en-US"/>
        </a:p>
      </dgm:t>
    </dgm:pt>
    <dgm:pt modelId="{47324AB9-4BF9-8943-B112-3B06AB951E2C}" type="pres">
      <dgm:prSet presAssocID="{98EFEB53-AB91-4C99-AB0C-8B1E1E06C148}" presName="vert0" presStyleCnt="0">
        <dgm:presLayoutVars>
          <dgm:dir/>
          <dgm:animOne val="branch"/>
          <dgm:animLvl val="lvl"/>
        </dgm:presLayoutVars>
      </dgm:prSet>
      <dgm:spPr/>
    </dgm:pt>
    <dgm:pt modelId="{75EA9B31-B44F-EE45-9F4E-C343E742E583}" type="pres">
      <dgm:prSet presAssocID="{8F6EB786-6CDB-4D24-9D66-D6EE4FE34053}" presName="thickLine" presStyleLbl="alignNode1" presStyleIdx="0" presStyleCnt="5"/>
      <dgm:spPr/>
    </dgm:pt>
    <dgm:pt modelId="{F57D493E-C7BB-BE4F-9145-E11DD1EF9D81}" type="pres">
      <dgm:prSet presAssocID="{8F6EB786-6CDB-4D24-9D66-D6EE4FE34053}" presName="horz1" presStyleCnt="0"/>
      <dgm:spPr/>
    </dgm:pt>
    <dgm:pt modelId="{1769BCB3-215C-0A44-8FDD-CB0FCEFB2A1B}" type="pres">
      <dgm:prSet presAssocID="{8F6EB786-6CDB-4D24-9D66-D6EE4FE34053}" presName="tx1" presStyleLbl="revTx" presStyleIdx="0" presStyleCnt="5"/>
      <dgm:spPr/>
    </dgm:pt>
    <dgm:pt modelId="{1F33873D-A650-8A45-80DE-127731903908}" type="pres">
      <dgm:prSet presAssocID="{8F6EB786-6CDB-4D24-9D66-D6EE4FE34053}" presName="vert1" presStyleCnt="0"/>
      <dgm:spPr/>
    </dgm:pt>
    <dgm:pt modelId="{9C7210E6-A29D-0E4B-B159-41DFE1843335}" type="pres">
      <dgm:prSet presAssocID="{935C539D-5A38-4CE6-B011-1D6A332686EB}" presName="thickLine" presStyleLbl="alignNode1" presStyleIdx="1" presStyleCnt="5"/>
      <dgm:spPr/>
    </dgm:pt>
    <dgm:pt modelId="{2D3AC088-945A-C240-A557-BB8B350F9D80}" type="pres">
      <dgm:prSet presAssocID="{935C539D-5A38-4CE6-B011-1D6A332686EB}" presName="horz1" presStyleCnt="0"/>
      <dgm:spPr/>
    </dgm:pt>
    <dgm:pt modelId="{A2AF975E-E0AA-7648-96E5-D93060DCC852}" type="pres">
      <dgm:prSet presAssocID="{935C539D-5A38-4CE6-B011-1D6A332686EB}" presName="tx1" presStyleLbl="revTx" presStyleIdx="1" presStyleCnt="5"/>
      <dgm:spPr/>
    </dgm:pt>
    <dgm:pt modelId="{EF4DAD1A-7933-FD42-A8C1-633B17F3A905}" type="pres">
      <dgm:prSet presAssocID="{935C539D-5A38-4CE6-B011-1D6A332686EB}" presName="vert1" presStyleCnt="0"/>
      <dgm:spPr/>
    </dgm:pt>
    <dgm:pt modelId="{FA2ABB6C-C635-FC4F-85AE-80050779BB60}" type="pres">
      <dgm:prSet presAssocID="{F61214A1-6624-4013-ACDA-C0A30CF49FCA}" presName="thickLine" presStyleLbl="alignNode1" presStyleIdx="2" presStyleCnt="5"/>
      <dgm:spPr/>
    </dgm:pt>
    <dgm:pt modelId="{F692A198-3403-3544-9EEF-E947576E4F5D}" type="pres">
      <dgm:prSet presAssocID="{F61214A1-6624-4013-ACDA-C0A30CF49FCA}" presName="horz1" presStyleCnt="0"/>
      <dgm:spPr/>
    </dgm:pt>
    <dgm:pt modelId="{564BDBC9-A8E4-B145-9E3F-4920BC4AE837}" type="pres">
      <dgm:prSet presAssocID="{F61214A1-6624-4013-ACDA-C0A30CF49FCA}" presName="tx1" presStyleLbl="revTx" presStyleIdx="2" presStyleCnt="5"/>
      <dgm:spPr/>
    </dgm:pt>
    <dgm:pt modelId="{FC676935-6E8D-CB42-94E1-CAA8D71D43B9}" type="pres">
      <dgm:prSet presAssocID="{F61214A1-6624-4013-ACDA-C0A30CF49FCA}" presName="vert1" presStyleCnt="0"/>
      <dgm:spPr/>
    </dgm:pt>
    <dgm:pt modelId="{FA140DD3-D119-5E4D-AFF6-280D272D2B64}" type="pres">
      <dgm:prSet presAssocID="{A8F9E1C7-486E-7C49-955C-2E5AD41BFCAD}" presName="thickLine" presStyleLbl="alignNode1" presStyleIdx="3" presStyleCnt="5"/>
      <dgm:spPr/>
    </dgm:pt>
    <dgm:pt modelId="{8A8CBF17-F65A-4F40-A7ED-36308F420735}" type="pres">
      <dgm:prSet presAssocID="{A8F9E1C7-486E-7C49-955C-2E5AD41BFCAD}" presName="horz1" presStyleCnt="0"/>
      <dgm:spPr/>
    </dgm:pt>
    <dgm:pt modelId="{AFE4E14E-5053-694C-AC4A-51DDF05092E9}" type="pres">
      <dgm:prSet presAssocID="{A8F9E1C7-486E-7C49-955C-2E5AD41BFCAD}" presName="tx1" presStyleLbl="revTx" presStyleIdx="3" presStyleCnt="5"/>
      <dgm:spPr/>
    </dgm:pt>
    <dgm:pt modelId="{88F333D9-61E0-5C43-B736-28DA58540E2B}" type="pres">
      <dgm:prSet presAssocID="{A8F9E1C7-486E-7C49-955C-2E5AD41BFCAD}" presName="vert1" presStyleCnt="0"/>
      <dgm:spPr/>
    </dgm:pt>
    <dgm:pt modelId="{BDA1D23E-2B0B-694F-84F7-FF43AEC7768E}" type="pres">
      <dgm:prSet presAssocID="{B32FACCA-358E-4AB6-A8A0-5FEAEF349566}" presName="thickLine" presStyleLbl="alignNode1" presStyleIdx="4" presStyleCnt="5"/>
      <dgm:spPr/>
    </dgm:pt>
    <dgm:pt modelId="{217D13B3-8074-0E42-BDA5-632627D05489}" type="pres">
      <dgm:prSet presAssocID="{B32FACCA-358E-4AB6-A8A0-5FEAEF349566}" presName="horz1" presStyleCnt="0"/>
      <dgm:spPr/>
    </dgm:pt>
    <dgm:pt modelId="{BD38B526-F03D-BB45-B01F-EEF635D7B0F5}" type="pres">
      <dgm:prSet presAssocID="{B32FACCA-358E-4AB6-A8A0-5FEAEF349566}" presName="tx1" presStyleLbl="revTx" presStyleIdx="4" presStyleCnt="5"/>
      <dgm:spPr/>
    </dgm:pt>
    <dgm:pt modelId="{BC367BE9-2C51-114A-81AB-78ACC2589A75}" type="pres">
      <dgm:prSet presAssocID="{B32FACCA-358E-4AB6-A8A0-5FEAEF349566}" presName="vert1" presStyleCnt="0"/>
      <dgm:spPr/>
    </dgm:pt>
  </dgm:ptLst>
  <dgm:cxnLst>
    <dgm:cxn modelId="{55AA7711-31C6-41F6-BEF8-3480E916FBC1}" srcId="{98EFEB53-AB91-4C99-AB0C-8B1E1E06C148}" destId="{B32FACCA-358E-4AB6-A8A0-5FEAEF349566}" srcOrd="4" destOrd="0" parTransId="{327C15DB-2924-4DCC-8536-CE66A74CD0D9}" sibTransId="{EC99F6BC-219A-46EF-A4F6-686E6B1B62D2}"/>
    <dgm:cxn modelId="{A2E3FB1C-1D9B-0744-9FBA-AC3CF4BA1FC9}" type="presOf" srcId="{935C539D-5A38-4CE6-B011-1D6A332686EB}" destId="{A2AF975E-E0AA-7648-96E5-D93060DCC852}" srcOrd="0" destOrd="0" presId="urn:microsoft.com/office/officeart/2008/layout/LinedList"/>
    <dgm:cxn modelId="{A5BC902E-BD76-7B47-A92C-ED1C980412A8}" type="presOf" srcId="{98EFEB53-AB91-4C99-AB0C-8B1E1E06C148}" destId="{47324AB9-4BF9-8943-B112-3B06AB951E2C}" srcOrd="0" destOrd="0" presId="urn:microsoft.com/office/officeart/2008/layout/LinedList"/>
    <dgm:cxn modelId="{1650406D-30E4-E74F-9D5F-1E51DC2EFE2B}" srcId="{98EFEB53-AB91-4C99-AB0C-8B1E1E06C148}" destId="{A8F9E1C7-486E-7C49-955C-2E5AD41BFCAD}" srcOrd="3" destOrd="0" parTransId="{193E817F-0518-AA4C-A299-8431541758AC}" sibTransId="{3AF226DE-DEE6-E742-8B55-2B5B32F8DA98}"/>
    <dgm:cxn modelId="{D3CD9C4F-533A-A744-B963-7450BF18E653}" type="presOf" srcId="{F61214A1-6624-4013-ACDA-C0A30CF49FCA}" destId="{564BDBC9-A8E4-B145-9E3F-4920BC4AE837}" srcOrd="0" destOrd="0" presId="urn:microsoft.com/office/officeart/2008/layout/LinedList"/>
    <dgm:cxn modelId="{1D334077-4436-485A-B8E0-E826C055C549}" srcId="{98EFEB53-AB91-4C99-AB0C-8B1E1E06C148}" destId="{935C539D-5A38-4CE6-B011-1D6A332686EB}" srcOrd="1" destOrd="0" parTransId="{BC4FECE4-3D18-4508-B1A1-6F2845B65930}" sibTransId="{E7991FCE-AE5A-47D5-918E-40DB039E4C92}"/>
    <dgm:cxn modelId="{9EAF4987-AA89-41F2-82BA-D5AA6F020599}" srcId="{98EFEB53-AB91-4C99-AB0C-8B1E1E06C148}" destId="{8F6EB786-6CDB-4D24-9D66-D6EE4FE34053}" srcOrd="0" destOrd="0" parTransId="{ECDFDE70-37E3-4515-80E6-9D96E45759E9}" sibTransId="{79321F41-EA49-412E-8A54-9B905D1FF830}"/>
    <dgm:cxn modelId="{E37798C0-EF82-A44B-9181-1E25F525EE7F}" type="presOf" srcId="{8F6EB786-6CDB-4D24-9D66-D6EE4FE34053}" destId="{1769BCB3-215C-0A44-8FDD-CB0FCEFB2A1B}" srcOrd="0" destOrd="0" presId="urn:microsoft.com/office/officeart/2008/layout/LinedList"/>
    <dgm:cxn modelId="{2400F4C2-D636-4475-A32E-65F9DE3F4ACD}" srcId="{98EFEB53-AB91-4C99-AB0C-8B1E1E06C148}" destId="{F61214A1-6624-4013-ACDA-C0A30CF49FCA}" srcOrd="2" destOrd="0" parTransId="{872EAB24-47C7-42C6-AC33-B459A9AD4629}" sibTransId="{6232FC83-F174-44A2-ADF1-3F1957DA4FBB}"/>
    <dgm:cxn modelId="{D828C2D3-D3C1-3B4C-AD0E-09A272500050}" type="presOf" srcId="{A8F9E1C7-486E-7C49-955C-2E5AD41BFCAD}" destId="{AFE4E14E-5053-694C-AC4A-51DDF05092E9}" srcOrd="0" destOrd="0" presId="urn:microsoft.com/office/officeart/2008/layout/LinedList"/>
    <dgm:cxn modelId="{F1918CE5-1E42-F245-AD04-6D6984589BE4}" type="presOf" srcId="{B32FACCA-358E-4AB6-A8A0-5FEAEF349566}" destId="{BD38B526-F03D-BB45-B01F-EEF635D7B0F5}" srcOrd="0" destOrd="0" presId="urn:microsoft.com/office/officeart/2008/layout/LinedList"/>
    <dgm:cxn modelId="{EC9CE938-74CC-954B-9768-A74352B235F4}" type="presParOf" srcId="{47324AB9-4BF9-8943-B112-3B06AB951E2C}" destId="{75EA9B31-B44F-EE45-9F4E-C343E742E583}" srcOrd="0" destOrd="0" presId="urn:microsoft.com/office/officeart/2008/layout/LinedList"/>
    <dgm:cxn modelId="{6E4EA259-E960-2745-A081-F75678F46854}" type="presParOf" srcId="{47324AB9-4BF9-8943-B112-3B06AB951E2C}" destId="{F57D493E-C7BB-BE4F-9145-E11DD1EF9D81}" srcOrd="1" destOrd="0" presId="urn:microsoft.com/office/officeart/2008/layout/LinedList"/>
    <dgm:cxn modelId="{E8914CEC-E94D-624F-9A2A-96631A1ACEFF}" type="presParOf" srcId="{F57D493E-C7BB-BE4F-9145-E11DD1EF9D81}" destId="{1769BCB3-215C-0A44-8FDD-CB0FCEFB2A1B}" srcOrd="0" destOrd="0" presId="urn:microsoft.com/office/officeart/2008/layout/LinedList"/>
    <dgm:cxn modelId="{80E14563-521E-0B46-B2DD-B7F49B3D2B02}" type="presParOf" srcId="{F57D493E-C7BB-BE4F-9145-E11DD1EF9D81}" destId="{1F33873D-A650-8A45-80DE-127731903908}" srcOrd="1" destOrd="0" presId="urn:microsoft.com/office/officeart/2008/layout/LinedList"/>
    <dgm:cxn modelId="{5456F474-B6C1-C34B-801E-2AC4634A6D84}" type="presParOf" srcId="{47324AB9-4BF9-8943-B112-3B06AB951E2C}" destId="{9C7210E6-A29D-0E4B-B159-41DFE1843335}" srcOrd="2" destOrd="0" presId="urn:microsoft.com/office/officeart/2008/layout/LinedList"/>
    <dgm:cxn modelId="{6842F993-0BA2-BF43-883F-DEF99429DE2E}" type="presParOf" srcId="{47324AB9-4BF9-8943-B112-3B06AB951E2C}" destId="{2D3AC088-945A-C240-A557-BB8B350F9D80}" srcOrd="3" destOrd="0" presId="urn:microsoft.com/office/officeart/2008/layout/LinedList"/>
    <dgm:cxn modelId="{DBA3DAC2-2A39-2544-ACAE-01BEF588F42D}" type="presParOf" srcId="{2D3AC088-945A-C240-A557-BB8B350F9D80}" destId="{A2AF975E-E0AA-7648-96E5-D93060DCC852}" srcOrd="0" destOrd="0" presId="urn:microsoft.com/office/officeart/2008/layout/LinedList"/>
    <dgm:cxn modelId="{88C3871F-F4E1-0241-9231-DA2A654357A2}" type="presParOf" srcId="{2D3AC088-945A-C240-A557-BB8B350F9D80}" destId="{EF4DAD1A-7933-FD42-A8C1-633B17F3A905}" srcOrd="1" destOrd="0" presId="urn:microsoft.com/office/officeart/2008/layout/LinedList"/>
    <dgm:cxn modelId="{F1B7A732-E85F-2440-AF2D-58E1B69D9A66}" type="presParOf" srcId="{47324AB9-4BF9-8943-B112-3B06AB951E2C}" destId="{FA2ABB6C-C635-FC4F-85AE-80050779BB60}" srcOrd="4" destOrd="0" presId="urn:microsoft.com/office/officeart/2008/layout/LinedList"/>
    <dgm:cxn modelId="{0EC6CD5E-F001-FF43-BA1D-9A4654AECF40}" type="presParOf" srcId="{47324AB9-4BF9-8943-B112-3B06AB951E2C}" destId="{F692A198-3403-3544-9EEF-E947576E4F5D}" srcOrd="5" destOrd="0" presId="urn:microsoft.com/office/officeart/2008/layout/LinedList"/>
    <dgm:cxn modelId="{7F7542E8-3186-BB4A-9890-09753DB85E94}" type="presParOf" srcId="{F692A198-3403-3544-9EEF-E947576E4F5D}" destId="{564BDBC9-A8E4-B145-9E3F-4920BC4AE837}" srcOrd="0" destOrd="0" presId="urn:microsoft.com/office/officeart/2008/layout/LinedList"/>
    <dgm:cxn modelId="{14FA26A7-93DF-0F48-A901-471382323A81}" type="presParOf" srcId="{F692A198-3403-3544-9EEF-E947576E4F5D}" destId="{FC676935-6E8D-CB42-94E1-CAA8D71D43B9}" srcOrd="1" destOrd="0" presId="urn:microsoft.com/office/officeart/2008/layout/LinedList"/>
    <dgm:cxn modelId="{DEE66382-09A4-954F-9345-77CED4FB572E}" type="presParOf" srcId="{47324AB9-4BF9-8943-B112-3B06AB951E2C}" destId="{FA140DD3-D119-5E4D-AFF6-280D272D2B64}" srcOrd="6" destOrd="0" presId="urn:microsoft.com/office/officeart/2008/layout/LinedList"/>
    <dgm:cxn modelId="{DB210C54-0E0C-DE4E-950A-75972BBFDBC9}" type="presParOf" srcId="{47324AB9-4BF9-8943-B112-3B06AB951E2C}" destId="{8A8CBF17-F65A-4F40-A7ED-36308F420735}" srcOrd="7" destOrd="0" presId="urn:microsoft.com/office/officeart/2008/layout/LinedList"/>
    <dgm:cxn modelId="{88EF18EA-DAEB-E34E-9798-C66AB4669599}" type="presParOf" srcId="{8A8CBF17-F65A-4F40-A7ED-36308F420735}" destId="{AFE4E14E-5053-694C-AC4A-51DDF05092E9}" srcOrd="0" destOrd="0" presId="urn:microsoft.com/office/officeart/2008/layout/LinedList"/>
    <dgm:cxn modelId="{B3612C8E-5365-424A-B866-F3A39FF55C2A}" type="presParOf" srcId="{8A8CBF17-F65A-4F40-A7ED-36308F420735}" destId="{88F333D9-61E0-5C43-B736-28DA58540E2B}" srcOrd="1" destOrd="0" presId="urn:microsoft.com/office/officeart/2008/layout/LinedList"/>
    <dgm:cxn modelId="{D94C4225-22FE-1841-BBFC-9D5FCD427A9E}" type="presParOf" srcId="{47324AB9-4BF9-8943-B112-3B06AB951E2C}" destId="{BDA1D23E-2B0B-694F-84F7-FF43AEC7768E}" srcOrd="8" destOrd="0" presId="urn:microsoft.com/office/officeart/2008/layout/LinedList"/>
    <dgm:cxn modelId="{EB844460-E4C3-8444-889E-12BEE9550237}" type="presParOf" srcId="{47324AB9-4BF9-8943-B112-3B06AB951E2C}" destId="{217D13B3-8074-0E42-BDA5-632627D05489}" srcOrd="9" destOrd="0" presId="urn:microsoft.com/office/officeart/2008/layout/LinedList"/>
    <dgm:cxn modelId="{563EA3B6-15D1-1A48-8AB0-DC049C5B75D6}" type="presParOf" srcId="{217D13B3-8074-0E42-BDA5-632627D05489}" destId="{BD38B526-F03D-BB45-B01F-EEF635D7B0F5}" srcOrd="0" destOrd="0" presId="urn:microsoft.com/office/officeart/2008/layout/LinedList"/>
    <dgm:cxn modelId="{61D35716-98CE-214E-91C0-D0277493990F}" type="presParOf" srcId="{217D13B3-8074-0E42-BDA5-632627D05489}" destId="{BC367BE9-2C51-114A-81AB-78ACC2589A7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BD974F-A678-425D-ABD0-0EA0E312A21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57265B5-F709-467B-A9F1-F334B80C521B}">
      <dgm:prSet/>
      <dgm:spPr/>
      <dgm:t>
        <a:bodyPr/>
        <a:lstStyle/>
        <a:p>
          <a:r>
            <a:rPr lang="en-US" dirty="0"/>
            <a:t>Physical injury (</a:t>
          </a:r>
          <a:r>
            <a:rPr lang="en-US"/>
            <a:t>including strangulation) </a:t>
          </a:r>
        </a:p>
      </dgm:t>
    </dgm:pt>
    <dgm:pt modelId="{A7950ABA-10E0-4EAA-824F-57814C603714}" type="parTrans" cxnId="{B2786D01-42E5-4310-98CA-36F37B7915B1}">
      <dgm:prSet/>
      <dgm:spPr/>
      <dgm:t>
        <a:bodyPr/>
        <a:lstStyle/>
        <a:p>
          <a:endParaRPr lang="en-US"/>
        </a:p>
      </dgm:t>
    </dgm:pt>
    <dgm:pt modelId="{FD91C161-8FC6-4E50-8F6B-D64AD8B509BD}" type="sibTrans" cxnId="{B2786D01-42E5-4310-98CA-36F37B7915B1}">
      <dgm:prSet/>
      <dgm:spPr/>
      <dgm:t>
        <a:bodyPr/>
        <a:lstStyle/>
        <a:p>
          <a:endParaRPr lang="en-US"/>
        </a:p>
      </dgm:t>
    </dgm:pt>
    <dgm:pt modelId="{C2CE2D08-24F0-4E57-8F21-262BC11FEE19}">
      <dgm:prSet/>
      <dgm:spPr/>
      <dgm:t>
        <a:bodyPr/>
        <a:lstStyle/>
        <a:p>
          <a:r>
            <a:rPr lang="en-US"/>
            <a:t>Death: Homicide, suicide, or maternal </a:t>
          </a:r>
        </a:p>
      </dgm:t>
    </dgm:pt>
    <dgm:pt modelId="{0FC2C377-C110-473D-B14D-FCA969F1D625}" type="parTrans" cxnId="{FC4DB658-98C6-4CB3-AC32-E0155A7FDE4B}">
      <dgm:prSet/>
      <dgm:spPr/>
      <dgm:t>
        <a:bodyPr/>
        <a:lstStyle/>
        <a:p>
          <a:endParaRPr lang="en-US"/>
        </a:p>
      </dgm:t>
    </dgm:pt>
    <dgm:pt modelId="{BE483733-AAD8-4999-8C13-FD3D10AE3586}" type="sibTrans" cxnId="{FC4DB658-98C6-4CB3-AC32-E0155A7FDE4B}">
      <dgm:prSet/>
      <dgm:spPr/>
      <dgm:t>
        <a:bodyPr/>
        <a:lstStyle/>
        <a:p>
          <a:endParaRPr lang="en-US"/>
        </a:p>
      </dgm:t>
    </dgm:pt>
    <dgm:pt modelId="{28415F99-E0C8-439B-BB7F-6CB0821EB6A1}">
      <dgm:prSet/>
      <dgm:spPr/>
      <dgm:t>
        <a:bodyPr/>
        <a:lstStyle/>
        <a:p>
          <a:r>
            <a:rPr lang="en-US"/>
            <a:t>mortality related to high-risk pregnancy</a:t>
          </a:r>
        </a:p>
      </dgm:t>
    </dgm:pt>
    <dgm:pt modelId="{257E9146-1839-44EC-B524-B57B5B45C254}" type="parTrans" cxnId="{2C2A7FED-1660-4C22-8016-A01EB829475E}">
      <dgm:prSet/>
      <dgm:spPr/>
      <dgm:t>
        <a:bodyPr/>
        <a:lstStyle/>
        <a:p>
          <a:endParaRPr lang="en-US"/>
        </a:p>
      </dgm:t>
    </dgm:pt>
    <dgm:pt modelId="{CB6DB4F7-5140-4E5F-9DCA-77128BDD8230}" type="sibTrans" cxnId="{2C2A7FED-1660-4C22-8016-A01EB829475E}">
      <dgm:prSet/>
      <dgm:spPr/>
      <dgm:t>
        <a:bodyPr/>
        <a:lstStyle/>
        <a:p>
          <a:endParaRPr lang="en-US"/>
        </a:p>
      </dgm:t>
    </dgm:pt>
    <dgm:pt modelId="{9CA18FDC-335A-4901-9B6B-E93445CBE92A}">
      <dgm:prSet/>
      <dgm:spPr/>
      <dgm:t>
        <a:bodyPr/>
        <a:lstStyle/>
        <a:p>
          <a:r>
            <a:rPr lang="en-US" dirty="0"/>
            <a:t>Risk of STIs and HIV</a:t>
          </a:r>
        </a:p>
      </dgm:t>
    </dgm:pt>
    <dgm:pt modelId="{AA33D8B3-8B9B-4580-916B-A715373FFA49}" type="parTrans" cxnId="{AFDCAD0C-4B13-47E3-8684-B91E8E605994}">
      <dgm:prSet/>
      <dgm:spPr/>
      <dgm:t>
        <a:bodyPr/>
        <a:lstStyle/>
        <a:p>
          <a:endParaRPr lang="en-US"/>
        </a:p>
      </dgm:t>
    </dgm:pt>
    <dgm:pt modelId="{A33BD196-21A9-44EB-83B1-5159072C489D}" type="sibTrans" cxnId="{AFDCAD0C-4B13-47E3-8684-B91E8E605994}">
      <dgm:prSet/>
      <dgm:spPr/>
      <dgm:t>
        <a:bodyPr/>
        <a:lstStyle/>
        <a:p>
          <a:endParaRPr lang="en-US"/>
        </a:p>
      </dgm:t>
    </dgm:pt>
    <dgm:pt modelId="{7B10F81E-2EB2-448E-A359-D2CBC6453E9C}">
      <dgm:prSet/>
      <dgm:spPr/>
      <dgm:t>
        <a:bodyPr/>
        <a:lstStyle/>
        <a:p>
          <a:r>
            <a:rPr lang="en-US"/>
            <a:t>Chronic pain or frequent illness</a:t>
          </a:r>
        </a:p>
      </dgm:t>
    </dgm:pt>
    <dgm:pt modelId="{BD229895-A221-433B-A735-407C0B909DE0}" type="parTrans" cxnId="{8EAA3A1B-ACEA-41C6-B9C0-9692E3CBF092}">
      <dgm:prSet/>
      <dgm:spPr/>
      <dgm:t>
        <a:bodyPr/>
        <a:lstStyle/>
        <a:p>
          <a:endParaRPr lang="en-US"/>
        </a:p>
      </dgm:t>
    </dgm:pt>
    <dgm:pt modelId="{5584FE00-704F-4999-A539-8854FB39306E}" type="sibTrans" cxnId="{8EAA3A1B-ACEA-41C6-B9C0-9692E3CBF092}">
      <dgm:prSet/>
      <dgm:spPr/>
      <dgm:t>
        <a:bodyPr/>
        <a:lstStyle/>
        <a:p>
          <a:endParaRPr lang="en-US"/>
        </a:p>
      </dgm:t>
    </dgm:pt>
    <dgm:pt modelId="{E1029934-B012-4151-B8B2-C33B98B5818F}">
      <dgm:prSet/>
      <dgm:spPr/>
      <dgm:t>
        <a:bodyPr/>
        <a:lstStyle/>
        <a:p>
          <a:r>
            <a:rPr lang="en-US"/>
            <a:t>Psychological: depression, PTSD, drug and alcohol abuse, eating disorders, sleep disturbances</a:t>
          </a:r>
        </a:p>
      </dgm:t>
    </dgm:pt>
    <dgm:pt modelId="{254C1E5A-40E4-45F2-A536-351380F73892}" type="parTrans" cxnId="{35AAEB8E-04FE-408C-A051-4572D901E97E}">
      <dgm:prSet/>
      <dgm:spPr/>
      <dgm:t>
        <a:bodyPr/>
        <a:lstStyle/>
        <a:p>
          <a:endParaRPr lang="en-US"/>
        </a:p>
      </dgm:t>
    </dgm:pt>
    <dgm:pt modelId="{7FB3FFBC-4C6C-446E-A58D-E20C4D9AD5F4}" type="sibTrans" cxnId="{35AAEB8E-04FE-408C-A051-4572D901E97E}">
      <dgm:prSet/>
      <dgm:spPr/>
      <dgm:t>
        <a:bodyPr/>
        <a:lstStyle/>
        <a:p>
          <a:endParaRPr lang="en-US"/>
        </a:p>
      </dgm:t>
    </dgm:pt>
    <dgm:pt modelId="{E21A38B3-B12A-4434-AAD3-425BD8B3BB3F}">
      <dgm:prSet/>
      <dgm:spPr/>
      <dgm:t>
        <a:bodyPr/>
        <a:lstStyle/>
        <a:p>
          <a:r>
            <a:rPr lang="en-US"/>
            <a:t>Decreased productivity/ missed work and school </a:t>
          </a:r>
        </a:p>
      </dgm:t>
    </dgm:pt>
    <dgm:pt modelId="{03A80AA7-274B-4E4A-B6B9-87EE6733A6C5}" type="parTrans" cxnId="{C2F2E9F2-3B9A-4AB1-9929-6679BEE6E59F}">
      <dgm:prSet/>
      <dgm:spPr/>
      <dgm:t>
        <a:bodyPr/>
        <a:lstStyle/>
        <a:p>
          <a:endParaRPr lang="en-US"/>
        </a:p>
      </dgm:t>
    </dgm:pt>
    <dgm:pt modelId="{86346845-2A6E-4F43-BDCA-371F2FF71F04}" type="sibTrans" cxnId="{C2F2E9F2-3B9A-4AB1-9929-6679BEE6E59F}">
      <dgm:prSet/>
      <dgm:spPr/>
      <dgm:t>
        <a:bodyPr/>
        <a:lstStyle/>
        <a:p>
          <a:endParaRPr lang="en-US"/>
        </a:p>
      </dgm:t>
    </dgm:pt>
    <dgm:pt modelId="{6E6678D5-0F66-354F-AF30-C0B6BE0A6513}" type="pres">
      <dgm:prSet presAssocID="{D7BD974F-A678-425D-ABD0-0EA0E312A216}" presName="vert0" presStyleCnt="0">
        <dgm:presLayoutVars>
          <dgm:dir/>
          <dgm:animOne val="branch"/>
          <dgm:animLvl val="lvl"/>
        </dgm:presLayoutVars>
      </dgm:prSet>
      <dgm:spPr/>
    </dgm:pt>
    <dgm:pt modelId="{0EC6F73F-F301-2047-B38F-0D7481D9170D}" type="pres">
      <dgm:prSet presAssocID="{457265B5-F709-467B-A9F1-F334B80C521B}" presName="thickLine" presStyleLbl="alignNode1" presStyleIdx="0" presStyleCnt="7"/>
      <dgm:spPr/>
    </dgm:pt>
    <dgm:pt modelId="{018023E7-3638-2349-811B-D8027E164194}" type="pres">
      <dgm:prSet presAssocID="{457265B5-F709-467B-A9F1-F334B80C521B}" presName="horz1" presStyleCnt="0"/>
      <dgm:spPr/>
    </dgm:pt>
    <dgm:pt modelId="{364FEB74-F984-F147-AFFA-B7D3575D851C}" type="pres">
      <dgm:prSet presAssocID="{457265B5-F709-467B-A9F1-F334B80C521B}" presName="tx1" presStyleLbl="revTx" presStyleIdx="0" presStyleCnt="7"/>
      <dgm:spPr/>
    </dgm:pt>
    <dgm:pt modelId="{39DB47AE-3D2A-C344-9D75-FE21C3ABF4F1}" type="pres">
      <dgm:prSet presAssocID="{457265B5-F709-467B-A9F1-F334B80C521B}" presName="vert1" presStyleCnt="0"/>
      <dgm:spPr/>
    </dgm:pt>
    <dgm:pt modelId="{6A86C4F1-F934-0042-9D40-B9973FB5F280}" type="pres">
      <dgm:prSet presAssocID="{C2CE2D08-24F0-4E57-8F21-262BC11FEE19}" presName="thickLine" presStyleLbl="alignNode1" presStyleIdx="1" presStyleCnt="7"/>
      <dgm:spPr/>
    </dgm:pt>
    <dgm:pt modelId="{19E37AA7-C61D-6E4D-A526-9C1AD970C0B0}" type="pres">
      <dgm:prSet presAssocID="{C2CE2D08-24F0-4E57-8F21-262BC11FEE19}" presName="horz1" presStyleCnt="0"/>
      <dgm:spPr/>
    </dgm:pt>
    <dgm:pt modelId="{56F27920-5BCA-1C46-B26D-C93DDE1BF5F9}" type="pres">
      <dgm:prSet presAssocID="{C2CE2D08-24F0-4E57-8F21-262BC11FEE19}" presName="tx1" presStyleLbl="revTx" presStyleIdx="1" presStyleCnt="7"/>
      <dgm:spPr/>
    </dgm:pt>
    <dgm:pt modelId="{DFB0FB53-5AF6-F841-8F38-6D815B6F47FD}" type="pres">
      <dgm:prSet presAssocID="{C2CE2D08-24F0-4E57-8F21-262BC11FEE19}" presName="vert1" presStyleCnt="0"/>
      <dgm:spPr/>
    </dgm:pt>
    <dgm:pt modelId="{4078FB18-A601-5540-8993-0E23BCEBE237}" type="pres">
      <dgm:prSet presAssocID="{28415F99-E0C8-439B-BB7F-6CB0821EB6A1}" presName="thickLine" presStyleLbl="alignNode1" presStyleIdx="2" presStyleCnt="7"/>
      <dgm:spPr/>
    </dgm:pt>
    <dgm:pt modelId="{B5D2AEC7-0431-DF41-992A-19929D781D0D}" type="pres">
      <dgm:prSet presAssocID="{28415F99-E0C8-439B-BB7F-6CB0821EB6A1}" presName="horz1" presStyleCnt="0"/>
      <dgm:spPr/>
    </dgm:pt>
    <dgm:pt modelId="{A1D17DC2-E313-A547-9D82-5B1038B2C4C1}" type="pres">
      <dgm:prSet presAssocID="{28415F99-E0C8-439B-BB7F-6CB0821EB6A1}" presName="tx1" presStyleLbl="revTx" presStyleIdx="2" presStyleCnt="7"/>
      <dgm:spPr/>
    </dgm:pt>
    <dgm:pt modelId="{0A87A87D-52EB-1346-905A-D31607FD0273}" type="pres">
      <dgm:prSet presAssocID="{28415F99-E0C8-439B-BB7F-6CB0821EB6A1}" presName="vert1" presStyleCnt="0"/>
      <dgm:spPr/>
    </dgm:pt>
    <dgm:pt modelId="{40767AB8-0DE8-044F-BA41-2DBEE02DA688}" type="pres">
      <dgm:prSet presAssocID="{9CA18FDC-335A-4901-9B6B-E93445CBE92A}" presName="thickLine" presStyleLbl="alignNode1" presStyleIdx="3" presStyleCnt="7"/>
      <dgm:spPr/>
    </dgm:pt>
    <dgm:pt modelId="{E893F494-2FAA-B043-B6FB-55106A23A2EF}" type="pres">
      <dgm:prSet presAssocID="{9CA18FDC-335A-4901-9B6B-E93445CBE92A}" presName="horz1" presStyleCnt="0"/>
      <dgm:spPr/>
    </dgm:pt>
    <dgm:pt modelId="{8512D426-8BB0-CD48-8594-6FDB7FC1D09C}" type="pres">
      <dgm:prSet presAssocID="{9CA18FDC-335A-4901-9B6B-E93445CBE92A}" presName="tx1" presStyleLbl="revTx" presStyleIdx="3" presStyleCnt="7"/>
      <dgm:spPr/>
    </dgm:pt>
    <dgm:pt modelId="{3181630A-722E-784C-931B-E1B0B7812E87}" type="pres">
      <dgm:prSet presAssocID="{9CA18FDC-335A-4901-9B6B-E93445CBE92A}" presName="vert1" presStyleCnt="0"/>
      <dgm:spPr/>
    </dgm:pt>
    <dgm:pt modelId="{9A15F367-5325-D74A-B5BC-2F0A768C2CFD}" type="pres">
      <dgm:prSet presAssocID="{7B10F81E-2EB2-448E-A359-D2CBC6453E9C}" presName="thickLine" presStyleLbl="alignNode1" presStyleIdx="4" presStyleCnt="7"/>
      <dgm:spPr/>
    </dgm:pt>
    <dgm:pt modelId="{EDA933CA-97A0-8241-855A-98FAF2AECD5E}" type="pres">
      <dgm:prSet presAssocID="{7B10F81E-2EB2-448E-A359-D2CBC6453E9C}" presName="horz1" presStyleCnt="0"/>
      <dgm:spPr/>
    </dgm:pt>
    <dgm:pt modelId="{378E1662-4B6F-F64E-BF68-94113822101A}" type="pres">
      <dgm:prSet presAssocID="{7B10F81E-2EB2-448E-A359-D2CBC6453E9C}" presName="tx1" presStyleLbl="revTx" presStyleIdx="4" presStyleCnt="7"/>
      <dgm:spPr/>
    </dgm:pt>
    <dgm:pt modelId="{7BB4CEA0-9844-3045-84E5-17A6CEA49807}" type="pres">
      <dgm:prSet presAssocID="{7B10F81E-2EB2-448E-A359-D2CBC6453E9C}" presName="vert1" presStyleCnt="0"/>
      <dgm:spPr/>
    </dgm:pt>
    <dgm:pt modelId="{4161ED57-3C12-7D40-A18F-C1C65C555F9C}" type="pres">
      <dgm:prSet presAssocID="{E1029934-B012-4151-B8B2-C33B98B5818F}" presName="thickLine" presStyleLbl="alignNode1" presStyleIdx="5" presStyleCnt="7"/>
      <dgm:spPr/>
    </dgm:pt>
    <dgm:pt modelId="{2B6E4360-3B10-F14A-B50E-82EB7893ADC4}" type="pres">
      <dgm:prSet presAssocID="{E1029934-B012-4151-B8B2-C33B98B5818F}" presName="horz1" presStyleCnt="0"/>
      <dgm:spPr/>
    </dgm:pt>
    <dgm:pt modelId="{D8DA217A-CAC0-FA41-BEF7-A65ED5CE0486}" type="pres">
      <dgm:prSet presAssocID="{E1029934-B012-4151-B8B2-C33B98B5818F}" presName="tx1" presStyleLbl="revTx" presStyleIdx="5" presStyleCnt="7"/>
      <dgm:spPr/>
    </dgm:pt>
    <dgm:pt modelId="{9F30728C-DB2D-574F-A9A6-8E74A5BFD372}" type="pres">
      <dgm:prSet presAssocID="{E1029934-B012-4151-B8B2-C33B98B5818F}" presName="vert1" presStyleCnt="0"/>
      <dgm:spPr/>
    </dgm:pt>
    <dgm:pt modelId="{5D1EDE65-CAD0-FD4B-AF7A-5EA53CBA0960}" type="pres">
      <dgm:prSet presAssocID="{E21A38B3-B12A-4434-AAD3-425BD8B3BB3F}" presName="thickLine" presStyleLbl="alignNode1" presStyleIdx="6" presStyleCnt="7"/>
      <dgm:spPr/>
    </dgm:pt>
    <dgm:pt modelId="{44B78A45-420B-BE44-9C2A-CAEDFC21B912}" type="pres">
      <dgm:prSet presAssocID="{E21A38B3-B12A-4434-AAD3-425BD8B3BB3F}" presName="horz1" presStyleCnt="0"/>
      <dgm:spPr/>
    </dgm:pt>
    <dgm:pt modelId="{CC392ADE-5335-C64E-BB4B-0F46B37FF88A}" type="pres">
      <dgm:prSet presAssocID="{E21A38B3-B12A-4434-AAD3-425BD8B3BB3F}" presName="tx1" presStyleLbl="revTx" presStyleIdx="6" presStyleCnt="7"/>
      <dgm:spPr/>
    </dgm:pt>
    <dgm:pt modelId="{764A4BAF-43DD-304B-98E6-A6FDCAA01E89}" type="pres">
      <dgm:prSet presAssocID="{E21A38B3-B12A-4434-AAD3-425BD8B3BB3F}" presName="vert1" presStyleCnt="0"/>
      <dgm:spPr/>
    </dgm:pt>
  </dgm:ptLst>
  <dgm:cxnLst>
    <dgm:cxn modelId="{B2786D01-42E5-4310-98CA-36F37B7915B1}" srcId="{D7BD974F-A678-425D-ABD0-0EA0E312A216}" destId="{457265B5-F709-467B-A9F1-F334B80C521B}" srcOrd="0" destOrd="0" parTransId="{A7950ABA-10E0-4EAA-824F-57814C603714}" sibTransId="{FD91C161-8FC6-4E50-8F6B-D64AD8B509BD}"/>
    <dgm:cxn modelId="{AFDCAD0C-4B13-47E3-8684-B91E8E605994}" srcId="{D7BD974F-A678-425D-ABD0-0EA0E312A216}" destId="{9CA18FDC-335A-4901-9B6B-E93445CBE92A}" srcOrd="3" destOrd="0" parTransId="{AA33D8B3-8B9B-4580-916B-A715373FFA49}" sibTransId="{A33BD196-21A9-44EB-83B1-5159072C489D}"/>
    <dgm:cxn modelId="{8EAA3A1B-ACEA-41C6-B9C0-9692E3CBF092}" srcId="{D7BD974F-A678-425D-ABD0-0EA0E312A216}" destId="{7B10F81E-2EB2-448E-A359-D2CBC6453E9C}" srcOrd="4" destOrd="0" parTransId="{BD229895-A221-433B-A735-407C0B909DE0}" sibTransId="{5584FE00-704F-4999-A539-8854FB39306E}"/>
    <dgm:cxn modelId="{45FE6728-4227-9344-AFC0-485BAC8B50BB}" type="presOf" srcId="{E1029934-B012-4151-B8B2-C33B98B5818F}" destId="{D8DA217A-CAC0-FA41-BEF7-A65ED5CE0486}" srcOrd="0" destOrd="0" presId="urn:microsoft.com/office/officeart/2008/layout/LinedList"/>
    <dgm:cxn modelId="{C8ACC04D-8EC9-FC47-82D7-01746C11A472}" type="presOf" srcId="{7B10F81E-2EB2-448E-A359-D2CBC6453E9C}" destId="{378E1662-4B6F-F64E-BF68-94113822101A}" srcOrd="0" destOrd="0" presId="urn:microsoft.com/office/officeart/2008/layout/LinedList"/>
    <dgm:cxn modelId="{FC4DB658-98C6-4CB3-AC32-E0155A7FDE4B}" srcId="{D7BD974F-A678-425D-ABD0-0EA0E312A216}" destId="{C2CE2D08-24F0-4E57-8F21-262BC11FEE19}" srcOrd="1" destOrd="0" parTransId="{0FC2C377-C110-473D-B14D-FCA969F1D625}" sibTransId="{BE483733-AAD8-4999-8C13-FD3D10AE3586}"/>
    <dgm:cxn modelId="{C690BD58-D903-CD4E-A7DC-8975073F27FC}" type="presOf" srcId="{457265B5-F709-467B-A9F1-F334B80C521B}" destId="{364FEB74-F984-F147-AFFA-B7D3575D851C}" srcOrd="0" destOrd="0" presId="urn:microsoft.com/office/officeart/2008/layout/LinedList"/>
    <dgm:cxn modelId="{35AAEB8E-04FE-408C-A051-4572D901E97E}" srcId="{D7BD974F-A678-425D-ABD0-0EA0E312A216}" destId="{E1029934-B012-4151-B8B2-C33B98B5818F}" srcOrd="5" destOrd="0" parTransId="{254C1E5A-40E4-45F2-A536-351380F73892}" sibTransId="{7FB3FFBC-4C6C-446E-A58D-E20C4D9AD5F4}"/>
    <dgm:cxn modelId="{1E9ADC98-F8FF-3D46-8A5E-DC7C001996AB}" type="presOf" srcId="{28415F99-E0C8-439B-BB7F-6CB0821EB6A1}" destId="{A1D17DC2-E313-A547-9D82-5B1038B2C4C1}" srcOrd="0" destOrd="0" presId="urn:microsoft.com/office/officeart/2008/layout/LinedList"/>
    <dgm:cxn modelId="{B86528B0-A34A-7D4F-9EA7-05511AB9761D}" type="presOf" srcId="{E21A38B3-B12A-4434-AAD3-425BD8B3BB3F}" destId="{CC392ADE-5335-C64E-BB4B-0F46B37FF88A}" srcOrd="0" destOrd="0" presId="urn:microsoft.com/office/officeart/2008/layout/LinedList"/>
    <dgm:cxn modelId="{3A0C61BA-4708-D54E-9A8C-BED65A847AA1}" type="presOf" srcId="{9CA18FDC-335A-4901-9B6B-E93445CBE92A}" destId="{8512D426-8BB0-CD48-8594-6FDB7FC1D09C}" srcOrd="0" destOrd="0" presId="urn:microsoft.com/office/officeart/2008/layout/LinedList"/>
    <dgm:cxn modelId="{98F083E2-DA37-F140-851C-73BAAE02604C}" type="presOf" srcId="{C2CE2D08-24F0-4E57-8F21-262BC11FEE19}" destId="{56F27920-5BCA-1C46-B26D-C93DDE1BF5F9}" srcOrd="0" destOrd="0" presId="urn:microsoft.com/office/officeart/2008/layout/LinedList"/>
    <dgm:cxn modelId="{2C2A7FED-1660-4C22-8016-A01EB829475E}" srcId="{D7BD974F-A678-425D-ABD0-0EA0E312A216}" destId="{28415F99-E0C8-439B-BB7F-6CB0821EB6A1}" srcOrd="2" destOrd="0" parTransId="{257E9146-1839-44EC-B524-B57B5B45C254}" sibTransId="{CB6DB4F7-5140-4E5F-9DCA-77128BDD8230}"/>
    <dgm:cxn modelId="{D871F2ED-8498-8544-9DF7-136F901DA8D2}" type="presOf" srcId="{D7BD974F-A678-425D-ABD0-0EA0E312A216}" destId="{6E6678D5-0F66-354F-AF30-C0B6BE0A6513}" srcOrd="0" destOrd="0" presId="urn:microsoft.com/office/officeart/2008/layout/LinedList"/>
    <dgm:cxn modelId="{C2F2E9F2-3B9A-4AB1-9929-6679BEE6E59F}" srcId="{D7BD974F-A678-425D-ABD0-0EA0E312A216}" destId="{E21A38B3-B12A-4434-AAD3-425BD8B3BB3F}" srcOrd="6" destOrd="0" parTransId="{03A80AA7-274B-4E4A-B6B9-87EE6733A6C5}" sibTransId="{86346845-2A6E-4F43-BDCA-371F2FF71F04}"/>
    <dgm:cxn modelId="{D5161276-C82B-A542-8A39-FF391C430C2F}" type="presParOf" srcId="{6E6678D5-0F66-354F-AF30-C0B6BE0A6513}" destId="{0EC6F73F-F301-2047-B38F-0D7481D9170D}" srcOrd="0" destOrd="0" presId="urn:microsoft.com/office/officeart/2008/layout/LinedList"/>
    <dgm:cxn modelId="{70BA6BD8-3FC1-374E-803F-30F6A4249798}" type="presParOf" srcId="{6E6678D5-0F66-354F-AF30-C0B6BE0A6513}" destId="{018023E7-3638-2349-811B-D8027E164194}" srcOrd="1" destOrd="0" presId="urn:microsoft.com/office/officeart/2008/layout/LinedList"/>
    <dgm:cxn modelId="{43F726DF-4A19-7C43-8E8C-642E2B1F9A7E}" type="presParOf" srcId="{018023E7-3638-2349-811B-D8027E164194}" destId="{364FEB74-F984-F147-AFFA-B7D3575D851C}" srcOrd="0" destOrd="0" presId="urn:microsoft.com/office/officeart/2008/layout/LinedList"/>
    <dgm:cxn modelId="{3DB435B6-99C4-8A45-AB1F-EC1C002B8A81}" type="presParOf" srcId="{018023E7-3638-2349-811B-D8027E164194}" destId="{39DB47AE-3D2A-C344-9D75-FE21C3ABF4F1}" srcOrd="1" destOrd="0" presId="urn:microsoft.com/office/officeart/2008/layout/LinedList"/>
    <dgm:cxn modelId="{EC70D2C2-E5A4-0F4A-8E78-4C26CCC22037}" type="presParOf" srcId="{6E6678D5-0F66-354F-AF30-C0B6BE0A6513}" destId="{6A86C4F1-F934-0042-9D40-B9973FB5F280}" srcOrd="2" destOrd="0" presId="urn:microsoft.com/office/officeart/2008/layout/LinedList"/>
    <dgm:cxn modelId="{804D760A-B2BD-4748-AE6A-A2BBAC300869}" type="presParOf" srcId="{6E6678D5-0F66-354F-AF30-C0B6BE0A6513}" destId="{19E37AA7-C61D-6E4D-A526-9C1AD970C0B0}" srcOrd="3" destOrd="0" presId="urn:microsoft.com/office/officeart/2008/layout/LinedList"/>
    <dgm:cxn modelId="{E7E42E87-3DAD-BA42-8609-A93462E088BF}" type="presParOf" srcId="{19E37AA7-C61D-6E4D-A526-9C1AD970C0B0}" destId="{56F27920-5BCA-1C46-B26D-C93DDE1BF5F9}" srcOrd="0" destOrd="0" presId="urn:microsoft.com/office/officeart/2008/layout/LinedList"/>
    <dgm:cxn modelId="{E857878F-9F19-E54E-A79D-F2C6F989DD12}" type="presParOf" srcId="{19E37AA7-C61D-6E4D-A526-9C1AD970C0B0}" destId="{DFB0FB53-5AF6-F841-8F38-6D815B6F47FD}" srcOrd="1" destOrd="0" presId="urn:microsoft.com/office/officeart/2008/layout/LinedList"/>
    <dgm:cxn modelId="{383C4C6B-6825-C646-9D02-01958408E9B4}" type="presParOf" srcId="{6E6678D5-0F66-354F-AF30-C0B6BE0A6513}" destId="{4078FB18-A601-5540-8993-0E23BCEBE237}" srcOrd="4" destOrd="0" presId="urn:microsoft.com/office/officeart/2008/layout/LinedList"/>
    <dgm:cxn modelId="{992DCCBF-1C23-CC47-948F-EC17FAC61C73}" type="presParOf" srcId="{6E6678D5-0F66-354F-AF30-C0B6BE0A6513}" destId="{B5D2AEC7-0431-DF41-992A-19929D781D0D}" srcOrd="5" destOrd="0" presId="urn:microsoft.com/office/officeart/2008/layout/LinedList"/>
    <dgm:cxn modelId="{3B6890FF-C56E-2C42-9900-BF132DD3ABB8}" type="presParOf" srcId="{B5D2AEC7-0431-DF41-992A-19929D781D0D}" destId="{A1D17DC2-E313-A547-9D82-5B1038B2C4C1}" srcOrd="0" destOrd="0" presId="urn:microsoft.com/office/officeart/2008/layout/LinedList"/>
    <dgm:cxn modelId="{FD160489-23AA-4541-966F-ED88733B99D0}" type="presParOf" srcId="{B5D2AEC7-0431-DF41-992A-19929D781D0D}" destId="{0A87A87D-52EB-1346-905A-D31607FD0273}" srcOrd="1" destOrd="0" presId="urn:microsoft.com/office/officeart/2008/layout/LinedList"/>
    <dgm:cxn modelId="{5981AB64-A634-484B-84A5-CF49745E5C70}" type="presParOf" srcId="{6E6678D5-0F66-354F-AF30-C0B6BE0A6513}" destId="{40767AB8-0DE8-044F-BA41-2DBEE02DA688}" srcOrd="6" destOrd="0" presId="urn:microsoft.com/office/officeart/2008/layout/LinedList"/>
    <dgm:cxn modelId="{AB32F5C4-3CD2-9D44-92EE-7F424190375E}" type="presParOf" srcId="{6E6678D5-0F66-354F-AF30-C0B6BE0A6513}" destId="{E893F494-2FAA-B043-B6FB-55106A23A2EF}" srcOrd="7" destOrd="0" presId="urn:microsoft.com/office/officeart/2008/layout/LinedList"/>
    <dgm:cxn modelId="{D19FCEB2-98DC-8F46-9742-D50D1B792895}" type="presParOf" srcId="{E893F494-2FAA-B043-B6FB-55106A23A2EF}" destId="{8512D426-8BB0-CD48-8594-6FDB7FC1D09C}" srcOrd="0" destOrd="0" presId="urn:microsoft.com/office/officeart/2008/layout/LinedList"/>
    <dgm:cxn modelId="{25673C3A-1B7A-5245-A322-D5B916E271F7}" type="presParOf" srcId="{E893F494-2FAA-B043-B6FB-55106A23A2EF}" destId="{3181630A-722E-784C-931B-E1B0B7812E87}" srcOrd="1" destOrd="0" presId="urn:microsoft.com/office/officeart/2008/layout/LinedList"/>
    <dgm:cxn modelId="{0E193B36-EA65-0D4B-A3FE-C91B1760AFC6}" type="presParOf" srcId="{6E6678D5-0F66-354F-AF30-C0B6BE0A6513}" destId="{9A15F367-5325-D74A-B5BC-2F0A768C2CFD}" srcOrd="8" destOrd="0" presId="urn:microsoft.com/office/officeart/2008/layout/LinedList"/>
    <dgm:cxn modelId="{39468BE7-BDF1-9A48-89BB-A7A9B1934EBE}" type="presParOf" srcId="{6E6678D5-0F66-354F-AF30-C0B6BE0A6513}" destId="{EDA933CA-97A0-8241-855A-98FAF2AECD5E}" srcOrd="9" destOrd="0" presId="urn:microsoft.com/office/officeart/2008/layout/LinedList"/>
    <dgm:cxn modelId="{F695C251-2D56-F340-A1DC-F33DA5DDCC29}" type="presParOf" srcId="{EDA933CA-97A0-8241-855A-98FAF2AECD5E}" destId="{378E1662-4B6F-F64E-BF68-94113822101A}" srcOrd="0" destOrd="0" presId="urn:microsoft.com/office/officeart/2008/layout/LinedList"/>
    <dgm:cxn modelId="{80FEDE11-4197-4A40-92AB-79A053883447}" type="presParOf" srcId="{EDA933CA-97A0-8241-855A-98FAF2AECD5E}" destId="{7BB4CEA0-9844-3045-84E5-17A6CEA49807}" srcOrd="1" destOrd="0" presId="urn:microsoft.com/office/officeart/2008/layout/LinedList"/>
    <dgm:cxn modelId="{BABFE2E1-4FAB-794F-AF86-F8288839A244}" type="presParOf" srcId="{6E6678D5-0F66-354F-AF30-C0B6BE0A6513}" destId="{4161ED57-3C12-7D40-A18F-C1C65C555F9C}" srcOrd="10" destOrd="0" presId="urn:microsoft.com/office/officeart/2008/layout/LinedList"/>
    <dgm:cxn modelId="{C730CF4F-27B6-3B4D-A410-7DEFB3BCF671}" type="presParOf" srcId="{6E6678D5-0F66-354F-AF30-C0B6BE0A6513}" destId="{2B6E4360-3B10-F14A-B50E-82EB7893ADC4}" srcOrd="11" destOrd="0" presId="urn:microsoft.com/office/officeart/2008/layout/LinedList"/>
    <dgm:cxn modelId="{22C3732E-96F7-BE46-955A-FED88D6B01D2}" type="presParOf" srcId="{2B6E4360-3B10-F14A-B50E-82EB7893ADC4}" destId="{D8DA217A-CAC0-FA41-BEF7-A65ED5CE0486}" srcOrd="0" destOrd="0" presId="urn:microsoft.com/office/officeart/2008/layout/LinedList"/>
    <dgm:cxn modelId="{A22F79E7-A65F-B644-824B-0CD237DB2FEE}" type="presParOf" srcId="{2B6E4360-3B10-F14A-B50E-82EB7893ADC4}" destId="{9F30728C-DB2D-574F-A9A6-8E74A5BFD372}" srcOrd="1" destOrd="0" presId="urn:microsoft.com/office/officeart/2008/layout/LinedList"/>
    <dgm:cxn modelId="{5D9DE8B6-1DD1-F549-92FA-6B379CBB283D}" type="presParOf" srcId="{6E6678D5-0F66-354F-AF30-C0B6BE0A6513}" destId="{5D1EDE65-CAD0-FD4B-AF7A-5EA53CBA0960}" srcOrd="12" destOrd="0" presId="urn:microsoft.com/office/officeart/2008/layout/LinedList"/>
    <dgm:cxn modelId="{B299A098-B5DE-A847-9FBE-ACD4A7F248B1}" type="presParOf" srcId="{6E6678D5-0F66-354F-AF30-C0B6BE0A6513}" destId="{44B78A45-420B-BE44-9C2A-CAEDFC21B912}" srcOrd="13" destOrd="0" presId="urn:microsoft.com/office/officeart/2008/layout/LinedList"/>
    <dgm:cxn modelId="{3339360C-4697-8E43-BEB5-7D2B2A18998E}" type="presParOf" srcId="{44B78A45-420B-BE44-9C2A-CAEDFC21B912}" destId="{CC392ADE-5335-C64E-BB4B-0F46B37FF88A}" srcOrd="0" destOrd="0" presId="urn:microsoft.com/office/officeart/2008/layout/LinedList"/>
    <dgm:cxn modelId="{95610712-13C6-914E-81B3-79A8E9CA5EDB}" type="presParOf" srcId="{44B78A45-420B-BE44-9C2A-CAEDFC21B912}" destId="{764A4BAF-43DD-304B-98E6-A6FDCAA01E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DCD6EA-8B98-354B-9CA6-0E9E72B5134F}"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F9F4FEAE-BBD3-1F47-B067-6769AA501266}">
      <dgm:prSet phldrT="[Text]"/>
      <dgm:spPr/>
      <dgm:t>
        <a:bodyPr/>
        <a:lstStyle/>
        <a:p>
          <a:r>
            <a:rPr lang="en-US" dirty="0"/>
            <a:t>Violence against </a:t>
          </a:r>
          <a:r>
            <a:rPr lang="en-US"/>
            <a:t>Native Women</a:t>
          </a:r>
          <a:endParaRPr lang="en-US" dirty="0"/>
        </a:p>
      </dgm:t>
    </dgm:pt>
    <dgm:pt modelId="{F1652BED-A2D4-214C-B28E-26E87B7DF215}" type="parTrans" cxnId="{07B639A7-2CE5-D94D-B448-B0A0CED2B9DB}">
      <dgm:prSet/>
      <dgm:spPr/>
      <dgm:t>
        <a:bodyPr/>
        <a:lstStyle/>
        <a:p>
          <a:endParaRPr lang="en-US"/>
        </a:p>
      </dgm:t>
    </dgm:pt>
    <dgm:pt modelId="{8469D0CF-284B-374F-8E64-21AF83C8DFB7}" type="sibTrans" cxnId="{07B639A7-2CE5-D94D-B448-B0A0CED2B9DB}">
      <dgm:prSet/>
      <dgm:spPr/>
      <dgm:t>
        <a:bodyPr/>
        <a:lstStyle/>
        <a:p>
          <a:endParaRPr lang="en-US"/>
        </a:p>
      </dgm:t>
    </dgm:pt>
    <dgm:pt modelId="{4DAD9321-68D6-4247-985A-246E451E5AB1}">
      <dgm:prSet phldrT="[Text]"/>
      <dgm:spPr/>
      <dgm:t>
        <a:bodyPr/>
        <a:lstStyle/>
        <a:p>
          <a:r>
            <a:rPr lang="en-US" dirty="0">
              <a:solidFill>
                <a:schemeClr val="tx1"/>
              </a:solidFill>
            </a:rPr>
            <a:t>Major Crimes Act (1885)</a:t>
          </a:r>
          <a:endParaRPr lang="en-US" dirty="0"/>
        </a:p>
      </dgm:t>
    </dgm:pt>
    <dgm:pt modelId="{2934B07F-1CC6-554D-8E3C-143186587CBE}" type="parTrans" cxnId="{18858FF6-556F-CA4A-A481-5511656B5A6D}">
      <dgm:prSet/>
      <dgm:spPr/>
      <dgm:t>
        <a:bodyPr/>
        <a:lstStyle/>
        <a:p>
          <a:endParaRPr lang="en-US"/>
        </a:p>
      </dgm:t>
    </dgm:pt>
    <dgm:pt modelId="{AE95D69E-5E8C-4848-B679-741BFCF548E4}" type="sibTrans" cxnId="{18858FF6-556F-CA4A-A481-5511656B5A6D}">
      <dgm:prSet/>
      <dgm:spPr/>
      <dgm:t>
        <a:bodyPr/>
        <a:lstStyle/>
        <a:p>
          <a:endParaRPr lang="en-US"/>
        </a:p>
      </dgm:t>
    </dgm:pt>
    <dgm:pt modelId="{373950A0-5F85-C744-AD4A-E084D95FE957}">
      <dgm:prSet phldrT="[Text]"/>
      <dgm:spPr/>
      <dgm:t>
        <a:bodyPr/>
        <a:lstStyle/>
        <a:p>
          <a:r>
            <a:rPr lang="en-US" dirty="0">
              <a:solidFill>
                <a:schemeClr val="tx1"/>
              </a:solidFill>
            </a:rPr>
            <a:t>Dawes Act</a:t>
          </a:r>
        </a:p>
        <a:p>
          <a:r>
            <a:rPr lang="en-US" dirty="0">
              <a:solidFill>
                <a:schemeClr val="tx1"/>
              </a:solidFill>
            </a:rPr>
            <a:t>(1886)</a:t>
          </a:r>
          <a:endParaRPr lang="en-US" dirty="0"/>
        </a:p>
      </dgm:t>
    </dgm:pt>
    <dgm:pt modelId="{5F58FF8F-D83F-4048-BB1B-B7FE30A250B3}" type="parTrans" cxnId="{22B7D874-9D9B-A24E-BD49-763660CFAC17}">
      <dgm:prSet/>
      <dgm:spPr/>
      <dgm:t>
        <a:bodyPr/>
        <a:lstStyle/>
        <a:p>
          <a:endParaRPr lang="en-US"/>
        </a:p>
      </dgm:t>
    </dgm:pt>
    <dgm:pt modelId="{EF4EF89F-8FA1-FB4A-9469-AE8840024007}" type="sibTrans" cxnId="{22B7D874-9D9B-A24E-BD49-763660CFAC17}">
      <dgm:prSet/>
      <dgm:spPr/>
      <dgm:t>
        <a:bodyPr/>
        <a:lstStyle/>
        <a:p>
          <a:endParaRPr lang="en-US"/>
        </a:p>
      </dgm:t>
    </dgm:pt>
    <dgm:pt modelId="{3DECB30B-4B7C-9342-9BD9-BC5B2A3A1A19}">
      <dgm:prSet phldrT="[Text]"/>
      <dgm:spPr/>
      <dgm:t>
        <a:bodyPr/>
        <a:lstStyle/>
        <a:p>
          <a:r>
            <a:rPr lang="en-US" dirty="0">
              <a:solidFill>
                <a:schemeClr val="tx1"/>
              </a:solidFill>
            </a:rPr>
            <a:t>Indian Relocation Act (1956)</a:t>
          </a:r>
          <a:endParaRPr lang="en-US" dirty="0"/>
        </a:p>
      </dgm:t>
    </dgm:pt>
    <dgm:pt modelId="{C2510AC1-FB3C-3F4B-B969-39C69D0915CC}" type="parTrans" cxnId="{7AAF99E5-4DFD-344B-819C-DC872C9AA7FF}">
      <dgm:prSet/>
      <dgm:spPr/>
      <dgm:t>
        <a:bodyPr/>
        <a:lstStyle/>
        <a:p>
          <a:endParaRPr lang="en-US"/>
        </a:p>
      </dgm:t>
    </dgm:pt>
    <dgm:pt modelId="{D7A518F9-639F-2E46-8C9E-A366C07D3EEA}" type="sibTrans" cxnId="{7AAF99E5-4DFD-344B-819C-DC872C9AA7FF}">
      <dgm:prSet/>
      <dgm:spPr/>
      <dgm:t>
        <a:bodyPr/>
        <a:lstStyle/>
        <a:p>
          <a:endParaRPr lang="en-US"/>
        </a:p>
      </dgm:t>
    </dgm:pt>
    <dgm:pt modelId="{A513188F-21F0-574B-BD4B-50E68BF48B8A}">
      <dgm:prSet phldrT="[Text]"/>
      <dgm:spPr/>
      <dgm:t>
        <a:bodyPr/>
        <a:lstStyle/>
        <a:p>
          <a:r>
            <a:rPr lang="en-US" dirty="0">
              <a:solidFill>
                <a:schemeClr val="tx1"/>
              </a:solidFill>
            </a:rPr>
            <a:t>Oliphant vs. </a:t>
          </a:r>
          <a:r>
            <a:rPr lang="en-US" dirty="0">
              <a:solidFill>
                <a:schemeClr val="tx1"/>
              </a:solidFill>
              <a:effectLst/>
              <a:latin typeface="+mn-lt"/>
              <a:ea typeface="+mn-ea"/>
              <a:cs typeface="+mn-cs"/>
            </a:rPr>
            <a:t>Suquamish (1978) </a:t>
          </a:r>
          <a:endParaRPr lang="en-US" dirty="0"/>
        </a:p>
      </dgm:t>
    </dgm:pt>
    <dgm:pt modelId="{D6B78C74-E8EA-0D4C-AFB6-362819927DF2}" type="parTrans" cxnId="{77EAAAC0-0F02-F64F-A286-C93D698DFEEE}">
      <dgm:prSet/>
      <dgm:spPr/>
      <dgm:t>
        <a:bodyPr/>
        <a:lstStyle/>
        <a:p>
          <a:endParaRPr lang="en-US"/>
        </a:p>
      </dgm:t>
    </dgm:pt>
    <dgm:pt modelId="{0FDC62FA-0518-D440-8531-83E79D6B1195}" type="sibTrans" cxnId="{77EAAAC0-0F02-F64F-A286-C93D698DFEEE}">
      <dgm:prSet/>
      <dgm:spPr/>
      <dgm:t>
        <a:bodyPr/>
        <a:lstStyle/>
        <a:p>
          <a:endParaRPr lang="en-US"/>
        </a:p>
      </dgm:t>
    </dgm:pt>
    <dgm:pt modelId="{3CAE6FCC-E87E-2244-B638-113EE274712B}">
      <dgm:prSet/>
      <dgm:spPr/>
      <dgm:t>
        <a:bodyPr/>
        <a:lstStyle/>
        <a:p>
          <a:r>
            <a:rPr lang="en-US" dirty="0">
              <a:solidFill>
                <a:schemeClr val="tx1"/>
              </a:solidFill>
            </a:rPr>
            <a:t>Boarding Schools</a:t>
          </a:r>
        </a:p>
        <a:p>
          <a:r>
            <a:rPr lang="en-US" dirty="0">
              <a:solidFill>
                <a:schemeClr val="tx1"/>
              </a:solidFill>
            </a:rPr>
            <a:t>(1860’s-1978+)</a:t>
          </a:r>
        </a:p>
      </dgm:t>
    </dgm:pt>
    <dgm:pt modelId="{2BE62B2F-497A-F348-A5F2-E88633921183}" type="parTrans" cxnId="{E84BFAC2-77C3-9645-BA41-4239A6E34DDE}">
      <dgm:prSet/>
      <dgm:spPr/>
      <dgm:t>
        <a:bodyPr/>
        <a:lstStyle/>
        <a:p>
          <a:endParaRPr lang="en-US"/>
        </a:p>
      </dgm:t>
    </dgm:pt>
    <dgm:pt modelId="{0F936462-871F-3449-AF11-39743A9354CF}" type="sibTrans" cxnId="{E84BFAC2-77C3-9645-BA41-4239A6E34DDE}">
      <dgm:prSet/>
      <dgm:spPr/>
      <dgm:t>
        <a:bodyPr/>
        <a:lstStyle/>
        <a:p>
          <a:endParaRPr lang="en-US"/>
        </a:p>
      </dgm:t>
    </dgm:pt>
    <dgm:pt modelId="{4360F47E-719B-5E4F-8077-BB455D89EA6C}" type="pres">
      <dgm:prSet presAssocID="{A5DCD6EA-8B98-354B-9CA6-0E9E72B5134F}" presName="Name0" presStyleCnt="0">
        <dgm:presLayoutVars>
          <dgm:chMax val="1"/>
          <dgm:dir/>
          <dgm:animLvl val="ctr"/>
          <dgm:resizeHandles val="exact"/>
        </dgm:presLayoutVars>
      </dgm:prSet>
      <dgm:spPr/>
    </dgm:pt>
    <dgm:pt modelId="{ED5E44CE-3346-9F47-8556-858D562B719E}" type="pres">
      <dgm:prSet presAssocID="{F9F4FEAE-BBD3-1F47-B067-6769AA501266}" presName="centerShape" presStyleLbl="node0" presStyleIdx="0" presStyleCnt="1"/>
      <dgm:spPr/>
    </dgm:pt>
    <dgm:pt modelId="{7DA964E6-8661-704A-92EA-86CA4BD23490}" type="pres">
      <dgm:prSet presAssocID="{4DAD9321-68D6-4247-985A-246E451E5AB1}" presName="node" presStyleLbl="node1" presStyleIdx="0" presStyleCnt="5">
        <dgm:presLayoutVars>
          <dgm:bulletEnabled val="1"/>
        </dgm:presLayoutVars>
      </dgm:prSet>
      <dgm:spPr/>
    </dgm:pt>
    <dgm:pt modelId="{73BEBB6D-6066-FE4E-B06C-61723B731133}" type="pres">
      <dgm:prSet presAssocID="{4DAD9321-68D6-4247-985A-246E451E5AB1}" presName="dummy" presStyleCnt="0"/>
      <dgm:spPr/>
    </dgm:pt>
    <dgm:pt modelId="{C0B19311-D94A-8C4D-96B5-A9E3A10FAE83}" type="pres">
      <dgm:prSet presAssocID="{AE95D69E-5E8C-4848-B679-741BFCF548E4}" presName="sibTrans" presStyleLbl="sibTrans2D1" presStyleIdx="0" presStyleCnt="5"/>
      <dgm:spPr/>
    </dgm:pt>
    <dgm:pt modelId="{56B1B238-C650-9844-BAB1-84B3FCE3E312}" type="pres">
      <dgm:prSet presAssocID="{373950A0-5F85-C744-AD4A-E084D95FE957}" presName="node" presStyleLbl="node1" presStyleIdx="1" presStyleCnt="5" custScaleX="110541" custScaleY="110541">
        <dgm:presLayoutVars>
          <dgm:bulletEnabled val="1"/>
        </dgm:presLayoutVars>
      </dgm:prSet>
      <dgm:spPr/>
    </dgm:pt>
    <dgm:pt modelId="{E03BF75A-FF95-0F49-A060-0D4178184EAB}" type="pres">
      <dgm:prSet presAssocID="{373950A0-5F85-C744-AD4A-E084D95FE957}" presName="dummy" presStyleCnt="0"/>
      <dgm:spPr/>
    </dgm:pt>
    <dgm:pt modelId="{B1DD6474-EE06-5E44-A727-187B9CF35431}" type="pres">
      <dgm:prSet presAssocID="{EF4EF89F-8FA1-FB4A-9469-AE8840024007}" presName="sibTrans" presStyleLbl="sibTrans2D1" presStyleIdx="1" presStyleCnt="5"/>
      <dgm:spPr/>
    </dgm:pt>
    <dgm:pt modelId="{E6EEC209-C1BB-6146-B3AC-D8DD98DD162F}" type="pres">
      <dgm:prSet presAssocID="{3CAE6FCC-E87E-2244-B638-113EE274712B}" presName="node" presStyleLbl="node1" presStyleIdx="2" presStyleCnt="5" custScaleX="99230" custScaleY="99230">
        <dgm:presLayoutVars>
          <dgm:bulletEnabled val="1"/>
        </dgm:presLayoutVars>
      </dgm:prSet>
      <dgm:spPr/>
    </dgm:pt>
    <dgm:pt modelId="{572D1FD8-5D28-4F4D-905D-AE669335B43E}" type="pres">
      <dgm:prSet presAssocID="{3CAE6FCC-E87E-2244-B638-113EE274712B}" presName="dummy" presStyleCnt="0"/>
      <dgm:spPr/>
    </dgm:pt>
    <dgm:pt modelId="{6A9B3B3B-8ECB-7B47-942F-DDFF33286A68}" type="pres">
      <dgm:prSet presAssocID="{0F936462-871F-3449-AF11-39743A9354CF}" presName="sibTrans" presStyleLbl="sibTrans2D1" presStyleIdx="2" presStyleCnt="5"/>
      <dgm:spPr/>
    </dgm:pt>
    <dgm:pt modelId="{E1D20885-ED73-0543-9AD7-F71F0DC70776}" type="pres">
      <dgm:prSet presAssocID="{3DECB30B-4B7C-9342-9BD9-BC5B2A3A1A19}" presName="node" presStyleLbl="node1" presStyleIdx="3" presStyleCnt="5">
        <dgm:presLayoutVars>
          <dgm:bulletEnabled val="1"/>
        </dgm:presLayoutVars>
      </dgm:prSet>
      <dgm:spPr/>
    </dgm:pt>
    <dgm:pt modelId="{A99B1633-8736-D14D-974C-8109C333C749}" type="pres">
      <dgm:prSet presAssocID="{3DECB30B-4B7C-9342-9BD9-BC5B2A3A1A19}" presName="dummy" presStyleCnt="0"/>
      <dgm:spPr/>
    </dgm:pt>
    <dgm:pt modelId="{237D7999-7FF9-DD4B-B7D3-5E25363F3798}" type="pres">
      <dgm:prSet presAssocID="{D7A518F9-639F-2E46-8C9E-A366C07D3EEA}" presName="sibTrans" presStyleLbl="sibTrans2D1" presStyleIdx="3" presStyleCnt="5"/>
      <dgm:spPr/>
    </dgm:pt>
    <dgm:pt modelId="{BB506122-EEA2-C14E-8AD4-3984164C05C3}" type="pres">
      <dgm:prSet presAssocID="{A513188F-21F0-574B-BD4B-50E68BF48B8A}" presName="node" presStyleLbl="node1" presStyleIdx="4" presStyleCnt="5">
        <dgm:presLayoutVars>
          <dgm:bulletEnabled val="1"/>
        </dgm:presLayoutVars>
      </dgm:prSet>
      <dgm:spPr/>
    </dgm:pt>
    <dgm:pt modelId="{A1BBA90C-1EC1-5344-B17F-B1FFF55AFE19}" type="pres">
      <dgm:prSet presAssocID="{A513188F-21F0-574B-BD4B-50E68BF48B8A}" presName="dummy" presStyleCnt="0"/>
      <dgm:spPr/>
    </dgm:pt>
    <dgm:pt modelId="{41C3448E-EFEA-CC47-9123-A24F0AE866C8}" type="pres">
      <dgm:prSet presAssocID="{0FDC62FA-0518-D440-8531-83E79D6B1195}" presName="sibTrans" presStyleLbl="sibTrans2D1" presStyleIdx="4" presStyleCnt="5"/>
      <dgm:spPr/>
    </dgm:pt>
  </dgm:ptLst>
  <dgm:cxnLst>
    <dgm:cxn modelId="{E7FDC610-5A97-4E4E-875D-2F1AF7136468}" type="presOf" srcId="{F9F4FEAE-BBD3-1F47-B067-6769AA501266}" destId="{ED5E44CE-3346-9F47-8556-858D562B719E}" srcOrd="0" destOrd="0" presId="urn:microsoft.com/office/officeart/2005/8/layout/radial6"/>
    <dgm:cxn modelId="{A95C0A37-C18A-1743-8215-E0E7D4914B59}" type="presOf" srcId="{0F936462-871F-3449-AF11-39743A9354CF}" destId="{6A9B3B3B-8ECB-7B47-942F-DDFF33286A68}" srcOrd="0" destOrd="0" presId="urn:microsoft.com/office/officeart/2005/8/layout/radial6"/>
    <dgm:cxn modelId="{0702B242-65F4-694B-9863-5A2D6F9FF96B}" type="presOf" srcId="{D7A518F9-639F-2E46-8C9E-A366C07D3EEA}" destId="{237D7999-7FF9-DD4B-B7D3-5E25363F3798}" srcOrd="0" destOrd="0" presId="urn:microsoft.com/office/officeart/2005/8/layout/radial6"/>
    <dgm:cxn modelId="{3B98AC63-B0B9-664A-9F47-F1F340AFF304}" type="presOf" srcId="{A513188F-21F0-574B-BD4B-50E68BF48B8A}" destId="{BB506122-EEA2-C14E-8AD4-3984164C05C3}" srcOrd="0" destOrd="0" presId="urn:microsoft.com/office/officeart/2005/8/layout/radial6"/>
    <dgm:cxn modelId="{C86FFC49-94DE-EF44-B9EF-9CE36BB8496E}" type="presOf" srcId="{373950A0-5F85-C744-AD4A-E084D95FE957}" destId="{56B1B238-C650-9844-BAB1-84B3FCE3E312}" srcOrd="0" destOrd="0" presId="urn:microsoft.com/office/officeart/2005/8/layout/radial6"/>
    <dgm:cxn modelId="{22B7D874-9D9B-A24E-BD49-763660CFAC17}" srcId="{F9F4FEAE-BBD3-1F47-B067-6769AA501266}" destId="{373950A0-5F85-C744-AD4A-E084D95FE957}" srcOrd="1" destOrd="0" parTransId="{5F58FF8F-D83F-4048-BB1B-B7FE30A250B3}" sibTransId="{EF4EF89F-8FA1-FB4A-9469-AE8840024007}"/>
    <dgm:cxn modelId="{C0E0FB54-6716-3148-A9D6-96381502387F}" type="presOf" srcId="{4DAD9321-68D6-4247-985A-246E451E5AB1}" destId="{7DA964E6-8661-704A-92EA-86CA4BD23490}" srcOrd="0" destOrd="0" presId="urn:microsoft.com/office/officeart/2005/8/layout/radial6"/>
    <dgm:cxn modelId="{C24C5482-9D1D-3A41-B3B6-B3C7EE1BE497}" type="presOf" srcId="{AE95D69E-5E8C-4848-B679-741BFCF548E4}" destId="{C0B19311-D94A-8C4D-96B5-A9E3A10FAE83}" srcOrd="0" destOrd="0" presId="urn:microsoft.com/office/officeart/2005/8/layout/radial6"/>
    <dgm:cxn modelId="{51565F8B-DEBD-B246-9751-78010EC585DE}" type="presOf" srcId="{3DECB30B-4B7C-9342-9BD9-BC5B2A3A1A19}" destId="{E1D20885-ED73-0543-9AD7-F71F0DC70776}" srcOrd="0" destOrd="0" presId="urn:microsoft.com/office/officeart/2005/8/layout/radial6"/>
    <dgm:cxn modelId="{07B639A7-2CE5-D94D-B448-B0A0CED2B9DB}" srcId="{A5DCD6EA-8B98-354B-9CA6-0E9E72B5134F}" destId="{F9F4FEAE-BBD3-1F47-B067-6769AA501266}" srcOrd="0" destOrd="0" parTransId="{F1652BED-A2D4-214C-B28E-26E87B7DF215}" sibTransId="{8469D0CF-284B-374F-8E64-21AF83C8DFB7}"/>
    <dgm:cxn modelId="{4C37BBA9-6EE6-6943-A588-7E793CABBA76}" type="presOf" srcId="{3CAE6FCC-E87E-2244-B638-113EE274712B}" destId="{E6EEC209-C1BB-6146-B3AC-D8DD98DD162F}" srcOrd="0" destOrd="0" presId="urn:microsoft.com/office/officeart/2005/8/layout/radial6"/>
    <dgm:cxn modelId="{77EAAAC0-0F02-F64F-A286-C93D698DFEEE}" srcId="{F9F4FEAE-BBD3-1F47-B067-6769AA501266}" destId="{A513188F-21F0-574B-BD4B-50E68BF48B8A}" srcOrd="4" destOrd="0" parTransId="{D6B78C74-E8EA-0D4C-AFB6-362819927DF2}" sibTransId="{0FDC62FA-0518-D440-8531-83E79D6B1195}"/>
    <dgm:cxn modelId="{E84BFAC2-77C3-9645-BA41-4239A6E34DDE}" srcId="{F9F4FEAE-BBD3-1F47-B067-6769AA501266}" destId="{3CAE6FCC-E87E-2244-B638-113EE274712B}" srcOrd="2" destOrd="0" parTransId="{2BE62B2F-497A-F348-A5F2-E88633921183}" sibTransId="{0F936462-871F-3449-AF11-39743A9354CF}"/>
    <dgm:cxn modelId="{840E10D1-3521-114E-94FF-0A0F414351CF}" type="presOf" srcId="{EF4EF89F-8FA1-FB4A-9469-AE8840024007}" destId="{B1DD6474-EE06-5E44-A727-187B9CF35431}" srcOrd="0" destOrd="0" presId="urn:microsoft.com/office/officeart/2005/8/layout/radial6"/>
    <dgm:cxn modelId="{7AAF99E5-4DFD-344B-819C-DC872C9AA7FF}" srcId="{F9F4FEAE-BBD3-1F47-B067-6769AA501266}" destId="{3DECB30B-4B7C-9342-9BD9-BC5B2A3A1A19}" srcOrd="3" destOrd="0" parTransId="{C2510AC1-FB3C-3F4B-B969-39C69D0915CC}" sibTransId="{D7A518F9-639F-2E46-8C9E-A366C07D3EEA}"/>
    <dgm:cxn modelId="{6043FDEB-E380-7148-8ED7-5DF847EE48CE}" type="presOf" srcId="{0FDC62FA-0518-D440-8531-83E79D6B1195}" destId="{41C3448E-EFEA-CC47-9123-A24F0AE866C8}" srcOrd="0" destOrd="0" presId="urn:microsoft.com/office/officeart/2005/8/layout/radial6"/>
    <dgm:cxn modelId="{C5011CF0-F1A0-EB48-B982-BD11C4FDC0A9}" type="presOf" srcId="{A5DCD6EA-8B98-354B-9CA6-0E9E72B5134F}" destId="{4360F47E-719B-5E4F-8077-BB455D89EA6C}" srcOrd="0" destOrd="0" presId="urn:microsoft.com/office/officeart/2005/8/layout/radial6"/>
    <dgm:cxn modelId="{18858FF6-556F-CA4A-A481-5511656B5A6D}" srcId="{F9F4FEAE-BBD3-1F47-B067-6769AA501266}" destId="{4DAD9321-68D6-4247-985A-246E451E5AB1}" srcOrd="0" destOrd="0" parTransId="{2934B07F-1CC6-554D-8E3C-143186587CBE}" sibTransId="{AE95D69E-5E8C-4848-B679-741BFCF548E4}"/>
    <dgm:cxn modelId="{C9F934EA-8B00-0047-A209-833EF5165167}" type="presParOf" srcId="{4360F47E-719B-5E4F-8077-BB455D89EA6C}" destId="{ED5E44CE-3346-9F47-8556-858D562B719E}" srcOrd="0" destOrd="0" presId="urn:microsoft.com/office/officeart/2005/8/layout/radial6"/>
    <dgm:cxn modelId="{A6F82542-8DBC-9142-A8A5-4630456F5A6F}" type="presParOf" srcId="{4360F47E-719B-5E4F-8077-BB455D89EA6C}" destId="{7DA964E6-8661-704A-92EA-86CA4BD23490}" srcOrd="1" destOrd="0" presId="urn:microsoft.com/office/officeart/2005/8/layout/radial6"/>
    <dgm:cxn modelId="{DBCA9F23-6A9F-BB4F-AA4E-A63321006C41}" type="presParOf" srcId="{4360F47E-719B-5E4F-8077-BB455D89EA6C}" destId="{73BEBB6D-6066-FE4E-B06C-61723B731133}" srcOrd="2" destOrd="0" presId="urn:microsoft.com/office/officeart/2005/8/layout/radial6"/>
    <dgm:cxn modelId="{1D5D96DD-073B-384B-B0F9-103C270D752E}" type="presParOf" srcId="{4360F47E-719B-5E4F-8077-BB455D89EA6C}" destId="{C0B19311-D94A-8C4D-96B5-A9E3A10FAE83}" srcOrd="3" destOrd="0" presId="urn:microsoft.com/office/officeart/2005/8/layout/radial6"/>
    <dgm:cxn modelId="{27BA26E7-A9ED-9F43-8B4D-03A1D53ECD3D}" type="presParOf" srcId="{4360F47E-719B-5E4F-8077-BB455D89EA6C}" destId="{56B1B238-C650-9844-BAB1-84B3FCE3E312}" srcOrd="4" destOrd="0" presId="urn:microsoft.com/office/officeart/2005/8/layout/radial6"/>
    <dgm:cxn modelId="{90ED57AF-5966-874E-BBAF-028B0BB9C406}" type="presParOf" srcId="{4360F47E-719B-5E4F-8077-BB455D89EA6C}" destId="{E03BF75A-FF95-0F49-A060-0D4178184EAB}" srcOrd="5" destOrd="0" presId="urn:microsoft.com/office/officeart/2005/8/layout/radial6"/>
    <dgm:cxn modelId="{929B23EA-46F2-A348-8C7F-307EA1F8C3A7}" type="presParOf" srcId="{4360F47E-719B-5E4F-8077-BB455D89EA6C}" destId="{B1DD6474-EE06-5E44-A727-187B9CF35431}" srcOrd="6" destOrd="0" presId="urn:microsoft.com/office/officeart/2005/8/layout/radial6"/>
    <dgm:cxn modelId="{6F029328-C066-CB4B-87FB-9F8768CBAC5D}" type="presParOf" srcId="{4360F47E-719B-5E4F-8077-BB455D89EA6C}" destId="{E6EEC209-C1BB-6146-B3AC-D8DD98DD162F}" srcOrd="7" destOrd="0" presId="urn:microsoft.com/office/officeart/2005/8/layout/radial6"/>
    <dgm:cxn modelId="{70091927-3AC0-DE4F-B840-171F68AA6370}" type="presParOf" srcId="{4360F47E-719B-5E4F-8077-BB455D89EA6C}" destId="{572D1FD8-5D28-4F4D-905D-AE669335B43E}" srcOrd="8" destOrd="0" presId="urn:microsoft.com/office/officeart/2005/8/layout/radial6"/>
    <dgm:cxn modelId="{D7FC5D61-59C3-FB42-9B43-55CB24A8B4F3}" type="presParOf" srcId="{4360F47E-719B-5E4F-8077-BB455D89EA6C}" destId="{6A9B3B3B-8ECB-7B47-942F-DDFF33286A68}" srcOrd="9" destOrd="0" presId="urn:microsoft.com/office/officeart/2005/8/layout/radial6"/>
    <dgm:cxn modelId="{3236A99E-D6A9-CA4C-B3C4-16CAFE587310}" type="presParOf" srcId="{4360F47E-719B-5E4F-8077-BB455D89EA6C}" destId="{E1D20885-ED73-0543-9AD7-F71F0DC70776}" srcOrd="10" destOrd="0" presId="urn:microsoft.com/office/officeart/2005/8/layout/radial6"/>
    <dgm:cxn modelId="{070C21C6-65A6-AB48-81C8-7ED7E0986A52}" type="presParOf" srcId="{4360F47E-719B-5E4F-8077-BB455D89EA6C}" destId="{A99B1633-8736-D14D-974C-8109C333C749}" srcOrd="11" destOrd="0" presId="urn:microsoft.com/office/officeart/2005/8/layout/radial6"/>
    <dgm:cxn modelId="{A503BB48-093E-544C-AC98-7ACA6D6EC2BD}" type="presParOf" srcId="{4360F47E-719B-5E4F-8077-BB455D89EA6C}" destId="{237D7999-7FF9-DD4B-B7D3-5E25363F3798}" srcOrd="12" destOrd="0" presId="urn:microsoft.com/office/officeart/2005/8/layout/radial6"/>
    <dgm:cxn modelId="{A33E9FEB-4BC2-2D4A-AF21-145382BC98F5}" type="presParOf" srcId="{4360F47E-719B-5E4F-8077-BB455D89EA6C}" destId="{BB506122-EEA2-C14E-8AD4-3984164C05C3}" srcOrd="13" destOrd="0" presId="urn:microsoft.com/office/officeart/2005/8/layout/radial6"/>
    <dgm:cxn modelId="{6AA9C488-97FD-594F-9795-D98DA74A3F0B}" type="presParOf" srcId="{4360F47E-719B-5E4F-8077-BB455D89EA6C}" destId="{A1BBA90C-1EC1-5344-B17F-B1FFF55AFE19}" srcOrd="14" destOrd="0" presId="urn:microsoft.com/office/officeart/2005/8/layout/radial6"/>
    <dgm:cxn modelId="{75A1A94C-9BEF-224B-8813-81E74EFB7690}" type="presParOf" srcId="{4360F47E-719B-5E4F-8077-BB455D89EA6C}" destId="{41C3448E-EFEA-CC47-9123-A24F0AE866C8}"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28BBB7-D967-4368-A682-FE016F4B902E}"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EA8E5B65-AD2A-49A6-8799-F909F1680423}">
      <dgm:prSet/>
      <dgm:spPr/>
      <dgm:t>
        <a:bodyPr/>
        <a:lstStyle/>
        <a:p>
          <a:r>
            <a:rPr lang="en-US" dirty="0"/>
            <a:t>Sparked by Ex Parte Crow Dog</a:t>
          </a:r>
        </a:p>
        <a:p>
          <a:r>
            <a:rPr lang="en-US" dirty="0"/>
            <a:t>Federal law passed in1885 that places certain crimes under the federal government’s jurisdiction if they are committed by a Native American on tribal land </a:t>
          </a:r>
        </a:p>
      </dgm:t>
    </dgm:pt>
    <dgm:pt modelId="{66139762-65B0-4C2B-A3CA-8A9D6679D705}" type="parTrans" cxnId="{C5195682-B7D3-4B00-935A-FD16CB131716}">
      <dgm:prSet/>
      <dgm:spPr/>
      <dgm:t>
        <a:bodyPr/>
        <a:lstStyle/>
        <a:p>
          <a:endParaRPr lang="en-US"/>
        </a:p>
      </dgm:t>
    </dgm:pt>
    <dgm:pt modelId="{C98712EA-972A-4A8E-B2DC-4AAAE261CEA7}" type="sibTrans" cxnId="{C5195682-B7D3-4B00-935A-FD16CB131716}">
      <dgm:prSet/>
      <dgm:spPr/>
      <dgm:t>
        <a:bodyPr/>
        <a:lstStyle/>
        <a:p>
          <a:endParaRPr lang="en-US"/>
        </a:p>
      </dgm:t>
    </dgm:pt>
    <dgm:pt modelId="{19DBD360-2CE4-400F-87DF-DC2FD2ACC1D9}">
      <dgm:prSet/>
      <dgm:spPr/>
      <dgm:t>
        <a:bodyPr/>
        <a:lstStyle/>
        <a:p>
          <a:r>
            <a:rPr lang="en-US" dirty="0"/>
            <a:t>The law initially applied to seven major crimes, and the number now has grown to 15, including murder, manslaughter, burglary, robbery and felony child abuse and neglect.</a:t>
          </a:r>
        </a:p>
        <a:p>
          <a:endParaRPr lang="en-US" dirty="0"/>
        </a:p>
      </dgm:t>
    </dgm:pt>
    <dgm:pt modelId="{4C121D04-D406-4E2E-88F2-C65FB13ECE9D}" type="parTrans" cxnId="{21725ADF-613B-4795-AEEA-DD7C92335A08}">
      <dgm:prSet/>
      <dgm:spPr/>
      <dgm:t>
        <a:bodyPr/>
        <a:lstStyle/>
        <a:p>
          <a:endParaRPr lang="en-US"/>
        </a:p>
      </dgm:t>
    </dgm:pt>
    <dgm:pt modelId="{8D738146-10C9-4B1B-BA95-F0C46B7FD253}" type="sibTrans" cxnId="{21725ADF-613B-4795-AEEA-DD7C92335A08}">
      <dgm:prSet/>
      <dgm:spPr/>
      <dgm:t>
        <a:bodyPr/>
        <a:lstStyle/>
        <a:p>
          <a:endParaRPr lang="en-US"/>
        </a:p>
      </dgm:t>
    </dgm:pt>
    <dgm:pt modelId="{A3052FB5-D056-41B2-BC0C-488C0760E98D}">
      <dgm:prSet custT="1"/>
      <dgm:spPr/>
      <dgm:t>
        <a:bodyPr/>
        <a:lstStyle/>
        <a:p>
          <a:r>
            <a:rPr lang="en-US" sz="2200" dirty="0"/>
            <a:t>This was a steppingstone to erosion of tribes’ inherent right to self-govern.  Tribes were viewed as “savage” and “barbaric” and unable to self-govern</a:t>
          </a:r>
        </a:p>
      </dgm:t>
    </dgm:pt>
    <dgm:pt modelId="{AB97EAC4-3767-4DCB-9A99-6EB25D3EBE2C}" type="parTrans" cxnId="{59126570-8CF1-471D-990C-EA2CD526BC1B}">
      <dgm:prSet/>
      <dgm:spPr/>
      <dgm:t>
        <a:bodyPr/>
        <a:lstStyle/>
        <a:p>
          <a:endParaRPr lang="en-US"/>
        </a:p>
      </dgm:t>
    </dgm:pt>
    <dgm:pt modelId="{D46F47F9-2C88-4E08-A432-3CD95FA96046}" type="sibTrans" cxnId="{59126570-8CF1-471D-990C-EA2CD526BC1B}">
      <dgm:prSet/>
      <dgm:spPr/>
      <dgm:t>
        <a:bodyPr/>
        <a:lstStyle/>
        <a:p>
          <a:endParaRPr lang="en-US"/>
        </a:p>
      </dgm:t>
    </dgm:pt>
    <dgm:pt modelId="{9E75FC83-5EC6-A84A-8CF2-0CD944771D0B}" type="pres">
      <dgm:prSet presAssocID="{E928BBB7-D967-4368-A682-FE016F4B902E}" presName="vert0" presStyleCnt="0">
        <dgm:presLayoutVars>
          <dgm:dir/>
          <dgm:animOne val="branch"/>
          <dgm:animLvl val="lvl"/>
        </dgm:presLayoutVars>
      </dgm:prSet>
      <dgm:spPr/>
    </dgm:pt>
    <dgm:pt modelId="{95BB4F07-AA3A-1948-95FF-36B09AF8E72D}" type="pres">
      <dgm:prSet presAssocID="{EA8E5B65-AD2A-49A6-8799-F909F1680423}" presName="thickLine" presStyleLbl="alignNode1" presStyleIdx="0" presStyleCnt="3"/>
      <dgm:spPr/>
    </dgm:pt>
    <dgm:pt modelId="{B63B8B7F-F471-F341-A760-C80E75FC89F3}" type="pres">
      <dgm:prSet presAssocID="{EA8E5B65-AD2A-49A6-8799-F909F1680423}" presName="horz1" presStyleCnt="0"/>
      <dgm:spPr/>
    </dgm:pt>
    <dgm:pt modelId="{B7DEAAFA-5FC9-CF4D-8749-8D7DA660A71A}" type="pres">
      <dgm:prSet presAssocID="{EA8E5B65-AD2A-49A6-8799-F909F1680423}" presName="tx1" presStyleLbl="revTx" presStyleIdx="0" presStyleCnt="3"/>
      <dgm:spPr/>
    </dgm:pt>
    <dgm:pt modelId="{AE78075D-6CC5-C64B-9D26-10F88F39801F}" type="pres">
      <dgm:prSet presAssocID="{EA8E5B65-AD2A-49A6-8799-F909F1680423}" presName="vert1" presStyleCnt="0"/>
      <dgm:spPr/>
    </dgm:pt>
    <dgm:pt modelId="{D85BBD39-576A-BF4C-BFF2-7C05651D51CD}" type="pres">
      <dgm:prSet presAssocID="{19DBD360-2CE4-400F-87DF-DC2FD2ACC1D9}" presName="thickLine" presStyleLbl="alignNode1" presStyleIdx="1" presStyleCnt="3"/>
      <dgm:spPr/>
    </dgm:pt>
    <dgm:pt modelId="{2AB0C35F-3ACF-5046-A601-10D976BD62E0}" type="pres">
      <dgm:prSet presAssocID="{19DBD360-2CE4-400F-87DF-DC2FD2ACC1D9}" presName="horz1" presStyleCnt="0"/>
      <dgm:spPr/>
    </dgm:pt>
    <dgm:pt modelId="{00631235-6F1B-054D-9D06-E3FF3956B236}" type="pres">
      <dgm:prSet presAssocID="{19DBD360-2CE4-400F-87DF-DC2FD2ACC1D9}" presName="tx1" presStyleLbl="revTx" presStyleIdx="1" presStyleCnt="3"/>
      <dgm:spPr/>
    </dgm:pt>
    <dgm:pt modelId="{2291889E-D20E-094C-AC7C-5CEED5AAB2FB}" type="pres">
      <dgm:prSet presAssocID="{19DBD360-2CE4-400F-87DF-DC2FD2ACC1D9}" presName="vert1" presStyleCnt="0"/>
      <dgm:spPr/>
    </dgm:pt>
    <dgm:pt modelId="{85FF576E-D522-1A40-932F-7B754B8DBE34}" type="pres">
      <dgm:prSet presAssocID="{A3052FB5-D056-41B2-BC0C-488C0760E98D}" presName="thickLine" presStyleLbl="alignNode1" presStyleIdx="2" presStyleCnt="3"/>
      <dgm:spPr/>
    </dgm:pt>
    <dgm:pt modelId="{8FAE6C72-A0CB-754D-8AB1-0072407856A5}" type="pres">
      <dgm:prSet presAssocID="{A3052FB5-D056-41B2-BC0C-488C0760E98D}" presName="horz1" presStyleCnt="0"/>
      <dgm:spPr/>
    </dgm:pt>
    <dgm:pt modelId="{B851E4C7-70FB-0244-8FB7-ACB3D6501C15}" type="pres">
      <dgm:prSet presAssocID="{A3052FB5-D056-41B2-BC0C-488C0760E98D}" presName="tx1" presStyleLbl="revTx" presStyleIdx="2" presStyleCnt="3"/>
      <dgm:spPr/>
    </dgm:pt>
    <dgm:pt modelId="{7436F164-5F9D-C446-855C-97ED4BCBC5E6}" type="pres">
      <dgm:prSet presAssocID="{A3052FB5-D056-41B2-BC0C-488C0760E98D}" presName="vert1" presStyleCnt="0"/>
      <dgm:spPr/>
    </dgm:pt>
  </dgm:ptLst>
  <dgm:cxnLst>
    <dgm:cxn modelId="{59126570-8CF1-471D-990C-EA2CD526BC1B}" srcId="{E928BBB7-D967-4368-A682-FE016F4B902E}" destId="{A3052FB5-D056-41B2-BC0C-488C0760E98D}" srcOrd="2" destOrd="0" parTransId="{AB97EAC4-3767-4DCB-9A99-6EB25D3EBE2C}" sibTransId="{D46F47F9-2C88-4E08-A432-3CD95FA96046}"/>
    <dgm:cxn modelId="{30FD8181-71FD-184B-B373-304BF1366F30}" type="presOf" srcId="{19DBD360-2CE4-400F-87DF-DC2FD2ACC1D9}" destId="{00631235-6F1B-054D-9D06-E3FF3956B236}" srcOrd="0" destOrd="0" presId="urn:microsoft.com/office/officeart/2008/layout/LinedList"/>
    <dgm:cxn modelId="{C5195682-B7D3-4B00-935A-FD16CB131716}" srcId="{E928BBB7-D967-4368-A682-FE016F4B902E}" destId="{EA8E5B65-AD2A-49A6-8799-F909F1680423}" srcOrd="0" destOrd="0" parTransId="{66139762-65B0-4C2B-A3CA-8A9D6679D705}" sibTransId="{C98712EA-972A-4A8E-B2DC-4AAAE261CEA7}"/>
    <dgm:cxn modelId="{87A893B2-E76E-5647-AB37-C253047D33C3}" type="presOf" srcId="{E928BBB7-D967-4368-A682-FE016F4B902E}" destId="{9E75FC83-5EC6-A84A-8CF2-0CD944771D0B}" srcOrd="0" destOrd="0" presId="urn:microsoft.com/office/officeart/2008/layout/LinedList"/>
    <dgm:cxn modelId="{7D0031D3-ACE3-FD48-BAF3-F6CC616B23B3}" type="presOf" srcId="{A3052FB5-D056-41B2-BC0C-488C0760E98D}" destId="{B851E4C7-70FB-0244-8FB7-ACB3D6501C15}" srcOrd="0" destOrd="0" presId="urn:microsoft.com/office/officeart/2008/layout/LinedList"/>
    <dgm:cxn modelId="{21725ADF-613B-4795-AEEA-DD7C92335A08}" srcId="{E928BBB7-D967-4368-A682-FE016F4B902E}" destId="{19DBD360-2CE4-400F-87DF-DC2FD2ACC1D9}" srcOrd="1" destOrd="0" parTransId="{4C121D04-D406-4E2E-88F2-C65FB13ECE9D}" sibTransId="{8D738146-10C9-4B1B-BA95-F0C46B7FD253}"/>
    <dgm:cxn modelId="{10CE06FF-771B-F244-9D40-619CDD628243}" type="presOf" srcId="{EA8E5B65-AD2A-49A6-8799-F909F1680423}" destId="{B7DEAAFA-5FC9-CF4D-8749-8D7DA660A71A}" srcOrd="0" destOrd="0" presId="urn:microsoft.com/office/officeart/2008/layout/LinedList"/>
    <dgm:cxn modelId="{F75F6973-E669-D54C-8DE4-F6D439BA6D0D}" type="presParOf" srcId="{9E75FC83-5EC6-A84A-8CF2-0CD944771D0B}" destId="{95BB4F07-AA3A-1948-95FF-36B09AF8E72D}" srcOrd="0" destOrd="0" presId="urn:microsoft.com/office/officeart/2008/layout/LinedList"/>
    <dgm:cxn modelId="{1AF53E07-620D-C94B-A0CB-FB1B973C4021}" type="presParOf" srcId="{9E75FC83-5EC6-A84A-8CF2-0CD944771D0B}" destId="{B63B8B7F-F471-F341-A760-C80E75FC89F3}" srcOrd="1" destOrd="0" presId="urn:microsoft.com/office/officeart/2008/layout/LinedList"/>
    <dgm:cxn modelId="{6444BEFA-3511-EC45-9CB9-9D63302104DB}" type="presParOf" srcId="{B63B8B7F-F471-F341-A760-C80E75FC89F3}" destId="{B7DEAAFA-5FC9-CF4D-8749-8D7DA660A71A}" srcOrd="0" destOrd="0" presId="urn:microsoft.com/office/officeart/2008/layout/LinedList"/>
    <dgm:cxn modelId="{E55D6277-43B4-1D4C-8D27-A8FDEBFCBF28}" type="presParOf" srcId="{B63B8B7F-F471-F341-A760-C80E75FC89F3}" destId="{AE78075D-6CC5-C64B-9D26-10F88F39801F}" srcOrd="1" destOrd="0" presId="urn:microsoft.com/office/officeart/2008/layout/LinedList"/>
    <dgm:cxn modelId="{27FF7E0E-4B67-9E44-B4B6-5955C2BB733C}" type="presParOf" srcId="{9E75FC83-5EC6-A84A-8CF2-0CD944771D0B}" destId="{D85BBD39-576A-BF4C-BFF2-7C05651D51CD}" srcOrd="2" destOrd="0" presId="urn:microsoft.com/office/officeart/2008/layout/LinedList"/>
    <dgm:cxn modelId="{0D5E15A0-C1D0-CF42-8FEC-D783D25AD326}" type="presParOf" srcId="{9E75FC83-5EC6-A84A-8CF2-0CD944771D0B}" destId="{2AB0C35F-3ACF-5046-A601-10D976BD62E0}" srcOrd="3" destOrd="0" presId="urn:microsoft.com/office/officeart/2008/layout/LinedList"/>
    <dgm:cxn modelId="{A2B8FF8C-7B4A-6E4C-851A-5821CEDD067A}" type="presParOf" srcId="{2AB0C35F-3ACF-5046-A601-10D976BD62E0}" destId="{00631235-6F1B-054D-9D06-E3FF3956B236}" srcOrd="0" destOrd="0" presId="urn:microsoft.com/office/officeart/2008/layout/LinedList"/>
    <dgm:cxn modelId="{5DE9386B-EA78-764C-B549-4B8A06EE9F66}" type="presParOf" srcId="{2AB0C35F-3ACF-5046-A601-10D976BD62E0}" destId="{2291889E-D20E-094C-AC7C-5CEED5AAB2FB}" srcOrd="1" destOrd="0" presId="urn:microsoft.com/office/officeart/2008/layout/LinedList"/>
    <dgm:cxn modelId="{378F3ECC-51BB-3747-9CEE-EB0BFC4B94B9}" type="presParOf" srcId="{9E75FC83-5EC6-A84A-8CF2-0CD944771D0B}" destId="{85FF576E-D522-1A40-932F-7B754B8DBE34}" srcOrd="4" destOrd="0" presId="urn:microsoft.com/office/officeart/2008/layout/LinedList"/>
    <dgm:cxn modelId="{C21D15BE-FDE5-904D-8F22-78A32339BD0A}" type="presParOf" srcId="{9E75FC83-5EC6-A84A-8CF2-0CD944771D0B}" destId="{8FAE6C72-A0CB-754D-8AB1-0072407856A5}" srcOrd="5" destOrd="0" presId="urn:microsoft.com/office/officeart/2008/layout/LinedList"/>
    <dgm:cxn modelId="{BEE0AB2C-DDF3-BF4D-8DB9-CC4B31BB2F7D}" type="presParOf" srcId="{8FAE6C72-A0CB-754D-8AB1-0072407856A5}" destId="{B851E4C7-70FB-0244-8FB7-ACB3D6501C15}" srcOrd="0" destOrd="0" presId="urn:microsoft.com/office/officeart/2008/layout/LinedList"/>
    <dgm:cxn modelId="{138F388A-3AB1-4143-A728-404045FC1BD9}" type="presParOf" srcId="{8FAE6C72-A0CB-754D-8AB1-0072407856A5}" destId="{7436F164-5F9D-C446-855C-97ED4BCBC5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510EB0-37F2-45D1-805D-0BB42084356F}"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F003CC81-D486-4E14-9B65-4AFBF8CE37EA}">
      <dgm:prSet/>
      <dgm:spPr/>
      <dgm:t>
        <a:bodyPr/>
        <a:lstStyle/>
        <a:p>
          <a:r>
            <a:rPr lang="en-US"/>
            <a:t>Federal MMIW Task Force</a:t>
          </a:r>
        </a:p>
      </dgm:t>
    </dgm:pt>
    <dgm:pt modelId="{E29339A5-A7F7-4097-A47E-DA969B60CA65}" type="parTrans" cxnId="{EBCF84CD-AB23-4C27-A5A2-72A3F9117FE6}">
      <dgm:prSet/>
      <dgm:spPr/>
      <dgm:t>
        <a:bodyPr/>
        <a:lstStyle/>
        <a:p>
          <a:endParaRPr lang="en-US"/>
        </a:p>
      </dgm:t>
    </dgm:pt>
    <dgm:pt modelId="{C77F81CD-1A23-411A-B3EC-1C6259FEA151}" type="sibTrans" cxnId="{EBCF84CD-AB23-4C27-A5A2-72A3F9117FE6}">
      <dgm:prSet/>
      <dgm:spPr/>
      <dgm:t>
        <a:bodyPr/>
        <a:lstStyle/>
        <a:p>
          <a:endParaRPr lang="en-US"/>
        </a:p>
      </dgm:t>
    </dgm:pt>
    <dgm:pt modelId="{0F45831B-7E4C-4034-BFDE-2002940653B5}">
      <dgm:prSet/>
      <dgm:spPr/>
      <dgm:t>
        <a:bodyPr/>
        <a:lstStyle/>
        <a:p>
          <a:r>
            <a:rPr lang="en-US"/>
            <a:t>Savannah's Act </a:t>
          </a:r>
        </a:p>
      </dgm:t>
    </dgm:pt>
    <dgm:pt modelId="{21E4A3F1-DE53-4239-895A-B60FEA1880CF}" type="parTrans" cxnId="{4784E50C-D2C1-403C-93E2-960636D08F64}">
      <dgm:prSet/>
      <dgm:spPr/>
      <dgm:t>
        <a:bodyPr/>
        <a:lstStyle/>
        <a:p>
          <a:endParaRPr lang="en-US"/>
        </a:p>
      </dgm:t>
    </dgm:pt>
    <dgm:pt modelId="{FEE759E4-3C1D-48D3-968B-C4B93BBDAF8C}" type="sibTrans" cxnId="{4784E50C-D2C1-403C-93E2-960636D08F64}">
      <dgm:prSet/>
      <dgm:spPr/>
      <dgm:t>
        <a:bodyPr/>
        <a:lstStyle/>
        <a:p>
          <a:endParaRPr lang="en-US"/>
        </a:p>
      </dgm:t>
    </dgm:pt>
    <dgm:pt modelId="{0CF87189-5E4E-45C5-8CB2-5BB2A86B4452}">
      <dgm:prSet/>
      <dgm:spPr/>
      <dgm:t>
        <a:bodyPr/>
        <a:lstStyle/>
        <a:p>
          <a:r>
            <a:rPr lang="en-US" dirty="0"/>
            <a:t>Violence Against Women Act </a:t>
          </a:r>
        </a:p>
      </dgm:t>
    </dgm:pt>
    <dgm:pt modelId="{ED82B0E0-6F14-43E3-811A-8C56D902DF18}" type="parTrans" cxnId="{A4BB5D94-98CE-4C9E-81BC-DD07D09547E8}">
      <dgm:prSet/>
      <dgm:spPr/>
      <dgm:t>
        <a:bodyPr/>
        <a:lstStyle/>
        <a:p>
          <a:endParaRPr lang="en-US"/>
        </a:p>
      </dgm:t>
    </dgm:pt>
    <dgm:pt modelId="{1F7272D9-A005-4FED-8B67-8B17856D22E2}" type="sibTrans" cxnId="{A4BB5D94-98CE-4C9E-81BC-DD07D09547E8}">
      <dgm:prSet/>
      <dgm:spPr/>
      <dgm:t>
        <a:bodyPr/>
        <a:lstStyle/>
        <a:p>
          <a:endParaRPr lang="en-US"/>
        </a:p>
      </dgm:t>
    </dgm:pt>
    <dgm:pt modelId="{9B70795F-EBF9-407C-A62C-B12577B994BB}">
      <dgm:prSet/>
      <dgm:spPr/>
      <dgm:t>
        <a:bodyPr/>
        <a:lstStyle/>
        <a:p>
          <a:r>
            <a:rPr lang="en-US"/>
            <a:t>Not Invisible Act</a:t>
          </a:r>
        </a:p>
      </dgm:t>
    </dgm:pt>
    <dgm:pt modelId="{B9DDF153-2A5C-4114-A67B-F5C3E281F6E3}" type="parTrans" cxnId="{67AE80D0-4EAB-4D63-8170-817DBB0FA326}">
      <dgm:prSet/>
      <dgm:spPr/>
      <dgm:t>
        <a:bodyPr/>
        <a:lstStyle/>
        <a:p>
          <a:endParaRPr lang="en-US"/>
        </a:p>
      </dgm:t>
    </dgm:pt>
    <dgm:pt modelId="{B299D780-E57F-4E3B-BFA2-A84B5DA370A4}" type="sibTrans" cxnId="{67AE80D0-4EAB-4D63-8170-817DBB0FA326}">
      <dgm:prSet/>
      <dgm:spPr/>
      <dgm:t>
        <a:bodyPr/>
        <a:lstStyle/>
        <a:p>
          <a:endParaRPr lang="en-US"/>
        </a:p>
      </dgm:t>
    </dgm:pt>
    <dgm:pt modelId="{BEF928DF-0B8B-4DC0-A324-C7A3BF49196F}">
      <dgm:prSet/>
      <dgm:spPr/>
      <dgm:t>
        <a:bodyPr/>
        <a:lstStyle/>
        <a:p>
          <a:r>
            <a:rPr lang="en-US"/>
            <a:t>Wisconsin MMIW/ MMIR</a:t>
          </a:r>
        </a:p>
      </dgm:t>
    </dgm:pt>
    <dgm:pt modelId="{59D949F6-EED0-4A25-AC8C-C08F736FA03C}" type="parTrans" cxnId="{230747A3-5294-42C8-B2D7-D902FEB9DF5E}">
      <dgm:prSet/>
      <dgm:spPr/>
      <dgm:t>
        <a:bodyPr/>
        <a:lstStyle/>
        <a:p>
          <a:endParaRPr lang="en-US"/>
        </a:p>
      </dgm:t>
    </dgm:pt>
    <dgm:pt modelId="{778529FE-DA5D-4921-9530-DC03BE50F425}" type="sibTrans" cxnId="{230747A3-5294-42C8-B2D7-D902FEB9DF5E}">
      <dgm:prSet/>
      <dgm:spPr/>
      <dgm:t>
        <a:bodyPr/>
        <a:lstStyle/>
        <a:p>
          <a:endParaRPr lang="en-US"/>
        </a:p>
      </dgm:t>
    </dgm:pt>
    <dgm:pt modelId="{35E6A8A4-5BF1-5547-B824-D389B54CFBEE}" type="pres">
      <dgm:prSet presAssocID="{F3510EB0-37F2-45D1-805D-0BB42084356F}" presName="linear" presStyleCnt="0">
        <dgm:presLayoutVars>
          <dgm:dir/>
          <dgm:animLvl val="lvl"/>
          <dgm:resizeHandles val="exact"/>
        </dgm:presLayoutVars>
      </dgm:prSet>
      <dgm:spPr/>
    </dgm:pt>
    <dgm:pt modelId="{3A8ED332-1764-614A-ACB5-372295E2381B}" type="pres">
      <dgm:prSet presAssocID="{F003CC81-D486-4E14-9B65-4AFBF8CE37EA}" presName="parentLin" presStyleCnt="0"/>
      <dgm:spPr/>
    </dgm:pt>
    <dgm:pt modelId="{752B3FA4-2A9F-A541-9994-EE217CCC1E99}" type="pres">
      <dgm:prSet presAssocID="{F003CC81-D486-4E14-9B65-4AFBF8CE37EA}" presName="parentLeftMargin" presStyleLbl="node1" presStyleIdx="0" presStyleCnt="5"/>
      <dgm:spPr/>
    </dgm:pt>
    <dgm:pt modelId="{49CB371E-B005-8C47-B87D-BC8446CEB940}" type="pres">
      <dgm:prSet presAssocID="{F003CC81-D486-4E14-9B65-4AFBF8CE37EA}" presName="parentText" presStyleLbl="node1" presStyleIdx="0" presStyleCnt="5">
        <dgm:presLayoutVars>
          <dgm:chMax val="0"/>
          <dgm:bulletEnabled val="1"/>
        </dgm:presLayoutVars>
      </dgm:prSet>
      <dgm:spPr/>
    </dgm:pt>
    <dgm:pt modelId="{8DD5D925-399A-AA44-AE66-0FA3C5ED6F17}" type="pres">
      <dgm:prSet presAssocID="{F003CC81-D486-4E14-9B65-4AFBF8CE37EA}" presName="negativeSpace" presStyleCnt="0"/>
      <dgm:spPr/>
    </dgm:pt>
    <dgm:pt modelId="{FA917F34-0A16-A94F-85B8-B5DCB20BBECA}" type="pres">
      <dgm:prSet presAssocID="{F003CC81-D486-4E14-9B65-4AFBF8CE37EA}" presName="childText" presStyleLbl="conFgAcc1" presStyleIdx="0" presStyleCnt="5">
        <dgm:presLayoutVars>
          <dgm:bulletEnabled val="1"/>
        </dgm:presLayoutVars>
      </dgm:prSet>
      <dgm:spPr/>
    </dgm:pt>
    <dgm:pt modelId="{D0D42F3B-178E-454E-8072-BC13375D115E}" type="pres">
      <dgm:prSet presAssocID="{C77F81CD-1A23-411A-B3EC-1C6259FEA151}" presName="spaceBetweenRectangles" presStyleCnt="0"/>
      <dgm:spPr/>
    </dgm:pt>
    <dgm:pt modelId="{FB4D93B8-726D-2A44-9944-56189FA66933}" type="pres">
      <dgm:prSet presAssocID="{0F45831B-7E4C-4034-BFDE-2002940653B5}" presName="parentLin" presStyleCnt="0"/>
      <dgm:spPr/>
    </dgm:pt>
    <dgm:pt modelId="{D4589FCF-DB6E-4740-84FB-3D7B8CBBC1A9}" type="pres">
      <dgm:prSet presAssocID="{0F45831B-7E4C-4034-BFDE-2002940653B5}" presName="parentLeftMargin" presStyleLbl="node1" presStyleIdx="0" presStyleCnt="5"/>
      <dgm:spPr/>
    </dgm:pt>
    <dgm:pt modelId="{9640DA8D-32E0-9148-89A5-83D4AD0A0DF5}" type="pres">
      <dgm:prSet presAssocID="{0F45831B-7E4C-4034-BFDE-2002940653B5}" presName="parentText" presStyleLbl="node1" presStyleIdx="1" presStyleCnt="5">
        <dgm:presLayoutVars>
          <dgm:chMax val="0"/>
          <dgm:bulletEnabled val="1"/>
        </dgm:presLayoutVars>
      </dgm:prSet>
      <dgm:spPr/>
    </dgm:pt>
    <dgm:pt modelId="{4B079F90-4FAC-0443-BF70-181C3C6CF266}" type="pres">
      <dgm:prSet presAssocID="{0F45831B-7E4C-4034-BFDE-2002940653B5}" presName="negativeSpace" presStyleCnt="0"/>
      <dgm:spPr/>
    </dgm:pt>
    <dgm:pt modelId="{7602AF90-270D-D844-8070-6A229CD719C9}" type="pres">
      <dgm:prSet presAssocID="{0F45831B-7E4C-4034-BFDE-2002940653B5}" presName="childText" presStyleLbl="conFgAcc1" presStyleIdx="1" presStyleCnt="5">
        <dgm:presLayoutVars>
          <dgm:bulletEnabled val="1"/>
        </dgm:presLayoutVars>
      </dgm:prSet>
      <dgm:spPr/>
    </dgm:pt>
    <dgm:pt modelId="{0FD9C1CE-B621-8443-95F2-C38C5EE2CD20}" type="pres">
      <dgm:prSet presAssocID="{FEE759E4-3C1D-48D3-968B-C4B93BBDAF8C}" presName="spaceBetweenRectangles" presStyleCnt="0"/>
      <dgm:spPr/>
    </dgm:pt>
    <dgm:pt modelId="{4703835B-ED97-664B-9549-7762502CFEA0}" type="pres">
      <dgm:prSet presAssocID="{0CF87189-5E4E-45C5-8CB2-5BB2A86B4452}" presName="parentLin" presStyleCnt="0"/>
      <dgm:spPr/>
    </dgm:pt>
    <dgm:pt modelId="{7CA2E19E-0E12-F548-90F4-E0F8A193D6A4}" type="pres">
      <dgm:prSet presAssocID="{0CF87189-5E4E-45C5-8CB2-5BB2A86B4452}" presName="parentLeftMargin" presStyleLbl="node1" presStyleIdx="1" presStyleCnt="5"/>
      <dgm:spPr/>
    </dgm:pt>
    <dgm:pt modelId="{009AE1C8-CC29-374D-9AC8-946D073C3FE2}" type="pres">
      <dgm:prSet presAssocID="{0CF87189-5E4E-45C5-8CB2-5BB2A86B4452}" presName="parentText" presStyleLbl="node1" presStyleIdx="2" presStyleCnt="5">
        <dgm:presLayoutVars>
          <dgm:chMax val="0"/>
          <dgm:bulletEnabled val="1"/>
        </dgm:presLayoutVars>
      </dgm:prSet>
      <dgm:spPr/>
    </dgm:pt>
    <dgm:pt modelId="{B47D614B-A5BE-8A4C-B503-932B2ED302A6}" type="pres">
      <dgm:prSet presAssocID="{0CF87189-5E4E-45C5-8CB2-5BB2A86B4452}" presName="negativeSpace" presStyleCnt="0"/>
      <dgm:spPr/>
    </dgm:pt>
    <dgm:pt modelId="{78D827EF-ABF0-9745-81B2-AB410CF20C7C}" type="pres">
      <dgm:prSet presAssocID="{0CF87189-5E4E-45C5-8CB2-5BB2A86B4452}" presName="childText" presStyleLbl="conFgAcc1" presStyleIdx="2" presStyleCnt="5">
        <dgm:presLayoutVars>
          <dgm:bulletEnabled val="1"/>
        </dgm:presLayoutVars>
      </dgm:prSet>
      <dgm:spPr/>
    </dgm:pt>
    <dgm:pt modelId="{DC19902D-20B3-3F44-A701-49A8D12786DD}" type="pres">
      <dgm:prSet presAssocID="{1F7272D9-A005-4FED-8B67-8B17856D22E2}" presName="spaceBetweenRectangles" presStyleCnt="0"/>
      <dgm:spPr/>
    </dgm:pt>
    <dgm:pt modelId="{C381E11F-3F2C-AE47-8C4B-DCAF530E17EF}" type="pres">
      <dgm:prSet presAssocID="{9B70795F-EBF9-407C-A62C-B12577B994BB}" presName="parentLin" presStyleCnt="0"/>
      <dgm:spPr/>
    </dgm:pt>
    <dgm:pt modelId="{BE029DD9-B3F9-5A4F-8E01-071453BE9BCD}" type="pres">
      <dgm:prSet presAssocID="{9B70795F-EBF9-407C-A62C-B12577B994BB}" presName="parentLeftMargin" presStyleLbl="node1" presStyleIdx="2" presStyleCnt="5"/>
      <dgm:spPr/>
    </dgm:pt>
    <dgm:pt modelId="{08BCD01D-13FC-6B47-8690-0FD717A9DB17}" type="pres">
      <dgm:prSet presAssocID="{9B70795F-EBF9-407C-A62C-B12577B994BB}" presName="parentText" presStyleLbl="node1" presStyleIdx="3" presStyleCnt="5">
        <dgm:presLayoutVars>
          <dgm:chMax val="0"/>
          <dgm:bulletEnabled val="1"/>
        </dgm:presLayoutVars>
      </dgm:prSet>
      <dgm:spPr/>
    </dgm:pt>
    <dgm:pt modelId="{BB836350-FCCC-1443-8763-D6BD16DA9DB9}" type="pres">
      <dgm:prSet presAssocID="{9B70795F-EBF9-407C-A62C-B12577B994BB}" presName="negativeSpace" presStyleCnt="0"/>
      <dgm:spPr/>
    </dgm:pt>
    <dgm:pt modelId="{83F3BA53-A87A-444A-9CD9-A9B4FA82901B}" type="pres">
      <dgm:prSet presAssocID="{9B70795F-EBF9-407C-A62C-B12577B994BB}" presName="childText" presStyleLbl="conFgAcc1" presStyleIdx="3" presStyleCnt="5">
        <dgm:presLayoutVars>
          <dgm:bulletEnabled val="1"/>
        </dgm:presLayoutVars>
      </dgm:prSet>
      <dgm:spPr/>
    </dgm:pt>
    <dgm:pt modelId="{D1A67CB4-9784-A648-AB9B-D9D0A9D62368}" type="pres">
      <dgm:prSet presAssocID="{B299D780-E57F-4E3B-BFA2-A84B5DA370A4}" presName="spaceBetweenRectangles" presStyleCnt="0"/>
      <dgm:spPr/>
    </dgm:pt>
    <dgm:pt modelId="{ED19B036-3B89-694A-89ED-E9DDB2908053}" type="pres">
      <dgm:prSet presAssocID="{BEF928DF-0B8B-4DC0-A324-C7A3BF49196F}" presName="parentLin" presStyleCnt="0"/>
      <dgm:spPr/>
    </dgm:pt>
    <dgm:pt modelId="{767BF5CC-2D74-4344-99BA-DEB6D0F4301A}" type="pres">
      <dgm:prSet presAssocID="{BEF928DF-0B8B-4DC0-A324-C7A3BF49196F}" presName="parentLeftMargin" presStyleLbl="node1" presStyleIdx="3" presStyleCnt="5"/>
      <dgm:spPr/>
    </dgm:pt>
    <dgm:pt modelId="{F4FB0D14-83F9-CB4F-9274-64A45106A966}" type="pres">
      <dgm:prSet presAssocID="{BEF928DF-0B8B-4DC0-A324-C7A3BF49196F}" presName="parentText" presStyleLbl="node1" presStyleIdx="4" presStyleCnt="5">
        <dgm:presLayoutVars>
          <dgm:chMax val="0"/>
          <dgm:bulletEnabled val="1"/>
        </dgm:presLayoutVars>
      </dgm:prSet>
      <dgm:spPr/>
    </dgm:pt>
    <dgm:pt modelId="{7B35E4E8-5B4A-A145-96F5-7751B657EAAC}" type="pres">
      <dgm:prSet presAssocID="{BEF928DF-0B8B-4DC0-A324-C7A3BF49196F}" presName="negativeSpace" presStyleCnt="0"/>
      <dgm:spPr/>
    </dgm:pt>
    <dgm:pt modelId="{E0DA23C8-0E84-8D45-AE02-C4CA488D8F18}" type="pres">
      <dgm:prSet presAssocID="{BEF928DF-0B8B-4DC0-A324-C7A3BF49196F}" presName="childText" presStyleLbl="conFgAcc1" presStyleIdx="4" presStyleCnt="5">
        <dgm:presLayoutVars>
          <dgm:bulletEnabled val="1"/>
        </dgm:presLayoutVars>
      </dgm:prSet>
      <dgm:spPr/>
    </dgm:pt>
  </dgm:ptLst>
  <dgm:cxnLst>
    <dgm:cxn modelId="{4784E50C-D2C1-403C-93E2-960636D08F64}" srcId="{F3510EB0-37F2-45D1-805D-0BB42084356F}" destId="{0F45831B-7E4C-4034-BFDE-2002940653B5}" srcOrd="1" destOrd="0" parTransId="{21E4A3F1-DE53-4239-895A-B60FEA1880CF}" sibTransId="{FEE759E4-3C1D-48D3-968B-C4B93BBDAF8C}"/>
    <dgm:cxn modelId="{9D65BA20-5ED3-4C4B-8A21-6550E6E92E32}" type="presOf" srcId="{BEF928DF-0B8B-4DC0-A324-C7A3BF49196F}" destId="{767BF5CC-2D74-4344-99BA-DEB6D0F4301A}" srcOrd="0" destOrd="0" presId="urn:microsoft.com/office/officeart/2005/8/layout/list1"/>
    <dgm:cxn modelId="{D5BF1833-E68E-D244-8907-E490372B0B23}" type="presOf" srcId="{0CF87189-5E4E-45C5-8CB2-5BB2A86B4452}" destId="{009AE1C8-CC29-374D-9AC8-946D073C3FE2}" srcOrd="1" destOrd="0" presId="urn:microsoft.com/office/officeart/2005/8/layout/list1"/>
    <dgm:cxn modelId="{EC00F73D-DFE9-6249-B421-A31C13339B7E}" type="presOf" srcId="{9B70795F-EBF9-407C-A62C-B12577B994BB}" destId="{BE029DD9-B3F9-5A4F-8E01-071453BE9BCD}" srcOrd="0" destOrd="0" presId="urn:microsoft.com/office/officeart/2005/8/layout/list1"/>
    <dgm:cxn modelId="{EBCE7742-B644-8149-B6A5-0D85E111FD78}" type="presOf" srcId="{0F45831B-7E4C-4034-BFDE-2002940653B5}" destId="{D4589FCF-DB6E-4740-84FB-3D7B8CBBC1A9}" srcOrd="0" destOrd="0" presId="urn:microsoft.com/office/officeart/2005/8/layout/list1"/>
    <dgm:cxn modelId="{87748179-E74B-DD4C-BB98-AC4BBE4CE86D}" type="presOf" srcId="{0CF87189-5E4E-45C5-8CB2-5BB2A86B4452}" destId="{7CA2E19E-0E12-F548-90F4-E0F8A193D6A4}" srcOrd="0" destOrd="0" presId="urn:microsoft.com/office/officeart/2005/8/layout/list1"/>
    <dgm:cxn modelId="{A4BB5D94-98CE-4C9E-81BC-DD07D09547E8}" srcId="{F3510EB0-37F2-45D1-805D-0BB42084356F}" destId="{0CF87189-5E4E-45C5-8CB2-5BB2A86B4452}" srcOrd="2" destOrd="0" parTransId="{ED82B0E0-6F14-43E3-811A-8C56D902DF18}" sibTransId="{1F7272D9-A005-4FED-8B67-8B17856D22E2}"/>
    <dgm:cxn modelId="{04F1D79A-A1A2-184B-A986-1505213E6F70}" type="presOf" srcId="{0F45831B-7E4C-4034-BFDE-2002940653B5}" destId="{9640DA8D-32E0-9148-89A5-83D4AD0A0DF5}" srcOrd="1" destOrd="0" presId="urn:microsoft.com/office/officeart/2005/8/layout/list1"/>
    <dgm:cxn modelId="{230747A3-5294-42C8-B2D7-D902FEB9DF5E}" srcId="{F3510EB0-37F2-45D1-805D-0BB42084356F}" destId="{BEF928DF-0B8B-4DC0-A324-C7A3BF49196F}" srcOrd="4" destOrd="0" parTransId="{59D949F6-EED0-4A25-AC8C-C08F736FA03C}" sibTransId="{778529FE-DA5D-4921-9530-DC03BE50F425}"/>
    <dgm:cxn modelId="{832DB4C5-3D1E-5143-A1B5-3B0639A88A06}" type="presOf" srcId="{BEF928DF-0B8B-4DC0-A324-C7A3BF49196F}" destId="{F4FB0D14-83F9-CB4F-9274-64A45106A966}" srcOrd="1" destOrd="0" presId="urn:microsoft.com/office/officeart/2005/8/layout/list1"/>
    <dgm:cxn modelId="{EBCF84CD-AB23-4C27-A5A2-72A3F9117FE6}" srcId="{F3510EB0-37F2-45D1-805D-0BB42084356F}" destId="{F003CC81-D486-4E14-9B65-4AFBF8CE37EA}" srcOrd="0" destOrd="0" parTransId="{E29339A5-A7F7-4097-A47E-DA969B60CA65}" sibTransId="{C77F81CD-1A23-411A-B3EC-1C6259FEA151}"/>
    <dgm:cxn modelId="{67AE80D0-4EAB-4D63-8170-817DBB0FA326}" srcId="{F3510EB0-37F2-45D1-805D-0BB42084356F}" destId="{9B70795F-EBF9-407C-A62C-B12577B994BB}" srcOrd="3" destOrd="0" parTransId="{B9DDF153-2A5C-4114-A67B-F5C3E281F6E3}" sibTransId="{B299D780-E57F-4E3B-BFA2-A84B5DA370A4}"/>
    <dgm:cxn modelId="{260254E5-E66E-5344-925C-F3A5B1C5B218}" type="presOf" srcId="{F003CC81-D486-4E14-9B65-4AFBF8CE37EA}" destId="{49CB371E-B005-8C47-B87D-BC8446CEB940}" srcOrd="1" destOrd="0" presId="urn:microsoft.com/office/officeart/2005/8/layout/list1"/>
    <dgm:cxn modelId="{C6AEB2E5-CB34-2748-8D7A-1C8D8338B3D3}" type="presOf" srcId="{9B70795F-EBF9-407C-A62C-B12577B994BB}" destId="{08BCD01D-13FC-6B47-8690-0FD717A9DB17}" srcOrd="1" destOrd="0" presId="urn:microsoft.com/office/officeart/2005/8/layout/list1"/>
    <dgm:cxn modelId="{3F883BF1-2CD9-3545-AF78-714E25F805CB}" type="presOf" srcId="{F003CC81-D486-4E14-9B65-4AFBF8CE37EA}" destId="{752B3FA4-2A9F-A541-9994-EE217CCC1E99}" srcOrd="0" destOrd="0" presId="urn:microsoft.com/office/officeart/2005/8/layout/list1"/>
    <dgm:cxn modelId="{E4295FF4-1B9A-DB4F-AFA9-D125A150BBFB}" type="presOf" srcId="{F3510EB0-37F2-45D1-805D-0BB42084356F}" destId="{35E6A8A4-5BF1-5547-B824-D389B54CFBEE}" srcOrd="0" destOrd="0" presId="urn:microsoft.com/office/officeart/2005/8/layout/list1"/>
    <dgm:cxn modelId="{56D2433A-A6A4-924C-A67D-20443856CCF0}" type="presParOf" srcId="{35E6A8A4-5BF1-5547-B824-D389B54CFBEE}" destId="{3A8ED332-1764-614A-ACB5-372295E2381B}" srcOrd="0" destOrd="0" presId="urn:microsoft.com/office/officeart/2005/8/layout/list1"/>
    <dgm:cxn modelId="{FFAA1C4D-35F0-2843-8F3D-C87C208CFAC6}" type="presParOf" srcId="{3A8ED332-1764-614A-ACB5-372295E2381B}" destId="{752B3FA4-2A9F-A541-9994-EE217CCC1E99}" srcOrd="0" destOrd="0" presId="urn:microsoft.com/office/officeart/2005/8/layout/list1"/>
    <dgm:cxn modelId="{DFF61926-1051-9449-A282-912FB46F273F}" type="presParOf" srcId="{3A8ED332-1764-614A-ACB5-372295E2381B}" destId="{49CB371E-B005-8C47-B87D-BC8446CEB940}" srcOrd="1" destOrd="0" presId="urn:microsoft.com/office/officeart/2005/8/layout/list1"/>
    <dgm:cxn modelId="{46BC1426-72B9-5647-BAEF-AB9F3CC480F5}" type="presParOf" srcId="{35E6A8A4-5BF1-5547-B824-D389B54CFBEE}" destId="{8DD5D925-399A-AA44-AE66-0FA3C5ED6F17}" srcOrd="1" destOrd="0" presId="urn:microsoft.com/office/officeart/2005/8/layout/list1"/>
    <dgm:cxn modelId="{8B6CF1EF-D6B3-E54E-9EC4-F9996DDB5BF0}" type="presParOf" srcId="{35E6A8A4-5BF1-5547-B824-D389B54CFBEE}" destId="{FA917F34-0A16-A94F-85B8-B5DCB20BBECA}" srcOrd="2" destOrd="0" presId="urn:microsoft.com/office/officeart/2005/8/layout/list1"/>
    <dgm:cxn modelId="{F2D91FD8-B3C6-4D43-8CB2-F2C6838A1D40}" type="presParOf" srcId="{35E6A8A4-5BF1-5547-B824-D389B54CFBEE}" destId="{D0D42F3B-178E-454E-8072-BC13375D115E}" srcOrd="3" destOrd="0" presId="urn:microsoft.com/office/officeart/2005/8/layout/list1"/>
    <dgm:cxn modelId="{2CCFB1F5-1D71-3244-AAE0-A21EA4DEF9CB}" type="presParOf" srcId="{35E6A8A4-5BF1-5547-B824-D389B54CFBEE}" destId="{FB4D93B8-726D-2A44-9944-56189FA66933}" srcOrd="4" destOrd="0" presId="urn:microsoft.com/office/officeart/2005/8/layout/list1"/>
    <dgm:cxn modelId="{E391BC17-E31F-C245-A6ED-594157D9628D}" type="presParOf" srcId="{FB4D93B8-726D-2A44-9944-56189FA66933}" destId="{D4589FCF-DB6E-4740-84FB-3D7B8CBBC1A9}" srcOrd="0" destOrd="0" presId="urn:microsoft.com/office/officeart/2005/8/layout/list1"/>
    <dgm:cxn modelId="{FCB9D1C5-5895-1E4A-9FA5-06A0164F420C}" type="presParOf" srcId="{FB4D93B8-726D-2A44-9944-56189FA66933}" destId="{9640DA8D-32E0-9148-89A5-83D4AD0A0DF5}" srcOrd="1" destOrd="0" presId="urn:microsoft.com/office/officeart/2005/8/layout/list1"/>
    <dgm:cxn modelId="{8DEA2B08-202C-A74D-B44B-8328348E8513}" type="presParOf" srcId="{35E6A8A4-5BF1-5547-B824-D389B54CFBEE}" destId="{4B079F90-4FAC-0443-BF70-181C3C6CF266}" srcOrd="5" destOrd="0" presId="urn:microsoft.com/office/officeart/2005/8/layout/list1"/>
    <dgm:cxn modelId="{5BD60254-A4D4-5340-90EB-EE59816B50EC}" type="presParOf" srcId="{35E6A8A4-5BF1-5547-B824-D389B54CFBEE}" destId="{7602AF90-270D-D844-8070-6A229CD719C9}" srcOrd="6" destOrd="0" presId="urn:microsoft.com/office/officeart/2005/8/layout/list1"/>
    <dgm:cxn modelId="{E4D2FF20-0CDD-8E45-ADEF-CE089C3F2F1B}" type="presParOf" srcId="{35E6A8A4-5BF1-5547-B824-D389B54CFBEE}" destId="{0FD9C1CE-B621-8443-95F2-C38C5EE2CD20}" srcOrd="7" destOrd="0" presId="urn:microsoft.com/office/officeart/2005/8/layout/list1"/>
    <dgm:cxn modelId="{B3F631BE-1E0A-374B-983E-F505B7659801}" type="presParOf" srcId="{35E6A8A4-5BF1-5547-B824-D389B54CFBEE}" destId="{4703835B-ED97-664B-9549-7762502CFEA0}" srcOrd="8" destOrd="0" presId="urn:microsoft.com/office/officeart/2005/8/layout/list1"/>
    <dgm:cxn modelId="{95A8BE08-6182-D746-887A-D6B62801DF99}" type="presParOf" srcId="{4703835B-ED97-664B-9549-7762502CFEA0}" destId="{7CA2E19E-0E12-F548-90F4-E0F8A193D6A4}" srcOrd="0" destOrd="0" presId="urn:microsoft.com/office/officeart/2005/8/layout/list1"/>
    <dgm:cxn modelId="{55E8FB8D-373F-6B4C-8FCD-A423B9569D71}" type="presParOf" srcId="{4703835B-ED97-664B-9549-7762502CFEA0}" destId="{009AE1C8-CC29-374D-9AC8-946D073C3FE2}" srcOrd="1" destOrd="0" presId="urn:microsoft.com/office/officeart/2005/8/layout/list1"/>
    <dgm:cxn modelId="{EF78330F-E12B-5C49-A940-816548218706}" type="presParOf" srcId="{35E6A8A4-5BF1-5547-B824-D389B54CFBEE}" destId="{B47D614B-A5BE-8A4C-B503-932B2ED302A6}" srcOrd="9" destOrd="0" presId="urn:microsoft.com/office/officeart/2005/8/layout/list1"/>
    <dgm:cxn modelId="{E8FA32B3-D424-9542-AAD8-7A93CED3F973}" type="presParOf" srcId="{35E6A8A4-5BF1-5547-B824-D389B54CFBEE}" destId="{78D827EF-ABF0-9745-81B2-AB410CF20C7C}" srcOrd="10" destOrd="0" presId="urn:microsoft.com/office/officeart/2005/8/layout/list1"/>
    <dgm:cxn modelId="{C2A993C3-7C10-BB4B-A824-69C2CB460D31}" type="presParOf" srcId="{35E6A8A4-5BF1-5547-B824-D389B54CFBEE}" destId="{DC19902D-20B3-3F44-A701-49A8D12786DD}" srcOrd="11" destOrd="0" presId="urn:microsoft.com/office/officeart/2005/8/layout/list1"/>
    <dgm:cxn modelId="{B8D3640D-A009-8145-825A-F67F29C74345}" type="presParOf" srcId="{35E6A8A4-5BF1-5547-B824-D389B54CFBEE}" destId="{C381E11F-3F2C-AE47-8C4B-DCAF530E17EF}" srcOrd="12" destOrd="0" presId="urn:microsoft.com/office/officeart/2005/8/layout/list1"/>
    <dgm:cxn modelId="{C541E672-9063-374B-81C8-0D16956849C8}" type="presParOf" srcId="{C381E11F-3F2C-AE47-8C4B-DCAF530E17EF}" destId="{BE029DD9-B3F9-5A4F-8E01-071453BE9BCD}" srcOrd="0" destOrd="0" presId="urn:microsoft.com/office/officeart/2005/8/layout/list1"/>
    <dgm:cxn modelId="{498E0AE0-A06B-9049-9B1D-D24D112C13D1}" type="presParOf" srcId="{C381E11F-3F2C-AE47-8C4B-DCAF530E17EF}" destId="{08BCD01D-13FC-6B47-8690-0FD717A9DB17}" srcOrd="1" destOrd="0" presId="urn:microsoft.com/office/officeart/2005/8/layout/list1"/>
    <dgm:cxn modelId="{D3E3B8A8-FFF5-1E4E-BAEF-BF0A7F261BD2}" type="presParOf" srcId="{35E6A8A4-5BF1-5547-B824-D389B54CFBEE}" destId="{BB836350-FCCC-1443-8763-D6BD16DA9DB9}" srcOrd="13" destOrd="0" presId="urn:microsoft.com/office/officeart/2005/8/layout/list1"/>
    <dgm:cxn modelId="{322B61A4-D4C5-E04F-AAB9-30593A1D497A}" type="presParOf" srcId="{35E6A8A4-5BF1-5547-B824-D389B54CFBEE}" destId="{83F3BA53-A87A-444A-9CD9-A9B4FA82901B}" srcOrd="14" destOrd="0" presId="urn:microsoft.com/office/officeart/2005/8/layout/list1"/>
    <dgm:cxn modelId="{5A34249D-0B45-F141-AF8B-F43775026625}" type="presParOf" srcId="{35E6A8A4-5BF1-5547-B824-D389B54CFBEE}" destId="{D1A67CB4-9784-A648-AB9B-D9D0A9D62368}" srcOrd="15" destOrd="0" presId="urn:microsoft.com/office/officeart/2005/8/layout/list1"/>
    <dgm:cxn modelId="{C7DF478D-08AC-7743-A7A9-B64E4163AAB8}" type="presParOf" srcId="{35E6A8A4-5BF1-5547-B824-D389B54CFBEE}" destId="{ED19B036-3B89-694A-89ED-E9DDB2908053}" srcOrd="16" destOrd="0" presId="urn:microsoft.com/office/officeart/2005/8/layout/list1"/>
    <dgm:cxn modelId="{BFF69262-44C1-BF4A-ACD2-53EB5A820A46}" type="presParOf" srcId="{ED19B036-3B89-694A-89ED-E9DDB2908053}" destId="{767BF5CC-2D74-4344-99BA-DEB6D0F4301A}" srcOrd="0" destOrd="0" presId="urn:microsoft.com/office/officeart/2005/8/layout/list1"/>
    <dgm:cxn modelId="{E4F04357-42A6-E040-819D-A56CAD1C12FD}" type="presParOf" srcId="{ED19B036-3B89-694A-89ED-E9DDB2908053}" destId="{F4FB0D14-83F9-CB4F-9274-64A45106A966}" srcOrd="1" destOrd="0" presId="urn:microsoft.com/office/officeart/2005/8/layout/list1"/>
    <dgm:cxn modelId="{C46969F0-26DB-4F4B-83CD-741AFDFBB7D0}" type="presParOf" srcId="{35E6A8A4-5BF1-5547-B824-D389B54CFBEE}" destId="{7B35E4E8-5B4A-A145-96F5-7751B657EAAC}" srcOrd="17" destOrd="0" presId="urn:microsoft.com/office/officeart/2005/8/layout/list1"/>
    <dgm:cxn modelId="{9FCEB4AD-48C4-D543-B412-5143055CF01F}" type="presParOf" srcId="{35E6A8A4-5BF1-5547-B824-D389B54CFBEE}" destId="{E0DA23C8-0E84-8D45-AE02-C4CA488D8F1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A9B31-B44F-EE45-9F4E-C343E742E583}">
      <dsp:nvSpPr>
        <dsp:cNvPr id="0" name=""/>
        <dsp:cNvSpPr/>
      </dsp:nvSpPr>
      <dsp:spPr>
        <a:xfrm>
          <a:off x="0" y="588"/>
          <a:ext cx="989044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769BCB3-215C-0A44-8FDD-CB0FCEFB2A1B}">
      <dsp:nvSpPr>
        <dsp:cNvPr id="0" name=""/>
        <dsp:cNvSpPr/>
      </dsp:nvSpPr>
      <dsp:spPr>
        <a:xfrm>
          <a:off x="0" y="588"/>
          <a:ext cx="9890449" cy="96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t>Urban Indigenous woman  (Ancestry: Bad River, St. Croix, LCO, French/ German (Enrolled Bad River)</a:t>
          </a:r>
        </a:p>
      </dsp:txBody>
      <dsp:txXfrm>
        <a:off x="0" y="588"/>
        <a:ext cx="9890449" cy="964089"/>
      </dsp:txXfrm>
    </dsp:sp>
    <dsp:sp modelId="{9C7210E6-A29D-0E4B-B159-41DFE1843335}">
      <dsp:nvSpPr>
        <dsp:cNvPr id="0" name=""/>
        <dsp:cNvSpPr/>
      </dsp:nvSpPr>
      <dsp:spPr>
        <a:xfrm>
          <a:off x="0" y="964677"/>
          <a:ext cx="989044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2AF975E-E0AA-7648-96E5-D93060DCC852}">
      <dsp:nvSpPr>
        <dsp:cNvPr id="0" name=""/>
        <dsp:cNvSpPr/>
      </dsp:nvSpPr>
      <dsp:spPr>
        <a:xfrm>
          <a:off x="0" y="964677"/>
          <a:ext cx="9890449" cy="96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t>20+ years of nursing experience: peds/ acute/ public health/ women’s health</a:t>
          </a:r>
        </a:p>
      </dsp:txBody>
      <dsp:txXfrm>
        <a:off x="0" y="964677"/>
        <a:ext cx="9890449" cy="964089"/>
      </dsp:txXfrm>
    </dsp:sp>
    <dsp:sp modelId="{FA2ABB6C-C635-FC4F-85AE-80050779BB60}">
      <dsp:nvSpPr>
        <dsp:cNvPr id="0" name=""/>
        <dsp:cNvSpPr/>
      </dsp:nvSpPr>
      <dsp:spPr>
        <a:xfrm>
          <a:off x="0" y="1928767"/>
          <a:ext cx="989044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64BDBC9-A8E4-B145-9E3F-4920BC4AE837}">
      <dsp:nvSpPr>
        <dsp:cNvPr id="0" name=""/>
        <dsp:cNvSpPr/>
      </dsp:nvSpPr>
      <dsp:spPr>
        <a:xfrm>
          <a:off x="0" y="1928767"/>
          <a:ext cx="9890449" cy="96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t>RN, CNS-P, PhD- Nurse researcher/ knowledge seeker &amp; gatherer/ educator </a:t>
          </a:r>
        </a:p>
      </dsp:txBody>
      <dsp:txXfrm>
        <a:off x="0" y="1928767"/>
        <a:ext cx="9890449" cy="964089"/>
      </dsp:txXfrm>
    </dsp:sp>
    <dsp:sp modelId="{FA140DD3-D119-5E4D-AFF6-280D272D2B64}">
      <dsp:nvSpPr>
        <dsp:cNvPr id="0" name=""/>
        <dsp:cNvSpPr/>
      </dsp:nvSpPr>
      <dsp:spPr>
        <a:xfrm>
          <a:off x="0" y="2892856"/>
          <a:ext cx="989044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E4E14E-5053-694C-AC4A-51DDF05092E9}">
      <dsp:nvSpPr>
        <dsp:cNvPr id="0" name=""/>
        <dsp:cNvSpPr/>
      </dsp:nvSpPr>
      <dsp:spPr>
        <a:xfrm>
          <a:off x="0" y="2892856"/>
          <a:ext cx="9890449" cy="96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t>Research topic:  Intimate partner violence/ trauma/ </a:t>
          </a:r>
        </a:p>
      </dsp:txBody>
      <dsp:txXfrm>
        <a:off x="0" y="2892856"/>
        <a:ext cx="9890449" cy="964089"/>
      </dsp:txXfrm>
    </dsp:sp>
    <dsp:sp modelId="{BDA1D23E-2B0B-694F-84F7-FF43AEC7768E}">
      <dsp:nvSpPr>
        <dsp:cNvPr id="0" name=""/>
        <dsp:cNvSpPr/>
      </dsp:nvSpPr>
      <dsp:spPr>
        <a:xfrm>
          <a:off x="0" y="3856946"/>
          <a:ext cx="989044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D38B526-F03D-BB45-B01F-EEF635D7B0F5}">
      <dsp:nvSpPr>
        <dsp:cNvPr id="0" name=""/>
        <dsp:cNvSpPr/>
      </dsp:nvSpPr>
      <dsp:spPr>
        <a:xfrm>
          <a:off x="0" y="3856946"/>
          <a:ext cx="9890449" cy="96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t>IPV survivor- PhD program and advocacy/ activism work has been a healing journey for me</a:t>
          </a:r>
        </a:p>
      </dsp:txBody>
      <dsp:txXfrm>
        <a:off x="0" y="3856946"/>
        <a:ext cx="9890449" cy="96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6F73F-F301-2047-B38F-0D7481D9170D}">
      <dsp:nvSpPr>
        <dsp:cNvPr id="0" name=""/>
        <dsp:cNvSpPr/>
      </dsp:nvSpPr>
      <dsp:spPr>
        <a:xfrm>
          <a:off x="0" y="644"/>
          <a:ext cx="61515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4FEB74-F984-F147-AFFA-B7D3575D851C}">
      <dsp:nvSpPr>
        <dsp:cNvPr id="0" name=""/>
        <dsp:cNvSpPr/>
      </dsp:nvSpPr>
      <dsp:spPr>
        <a:xfrm>
          <a:off x="0" y="644"/>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Physical injury (</a:t>
          </a:r>
          <a:r>
            <a:rPr lang="en-US" sz="2100" kern="1200"/>
            <a:t>including strangulation) </a:t>
          </a:r>
        </a:p>
      </dsp:txBody>
      <dsp:txXfrm>
        <a:off x="0" y="644"/>
        <a:ext cx="6151562" cy="753651"/>
      </dsp:txXfrm>
    </dsp:sp>
    <dsp:sp modelId="{6A86C4F1-F934-0042-9D40-B9973FB5F280}">
      <dsp:nvSpPr>
        <dsp:cNvPr id="0" name=""/>
        <dsp:cNvSpPr/>
      </dsp:nvSpPr>
      <dsp:spPr>
        <a:xfrm>
          <a:off x="0" y="754295"/>
          <a:ext cx="6151562"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27920-5BCA-1C46-B26D-C93DDE1BF5F9}">
      <dsp:nvSpPr>
        <dsp:cNvPr id="0" name=""/>
        <dsp:cNvSpPr/>
      </dsp:nvSpPr>
      <dsp:spPr>
        <a:xfrm>
          <a:off x="0" y="754295"/>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Death: Homicide, suicide, or maternal </a:t>
          </a:r>
        </a:p>
      </dsp:txBody>
      <dsp:txXfrm>
        <a:off x="0" y="754295"/>
        <a:ext cx="6151562" cy="753651"/>
      </dsp:txXfrm>
    </dsp:sp>
    <dsp:sp modelId="{4078FB18-A601-5540-8993-0E23BCEBE237}">
      <dsp:nvSpPr>
        <dsp:cNvPr id="0" name=""/>
        <dsp:cNvSpPr/>
      </dsp:nvSpPr>
      <dsp:spPr>
        <a:xfrm>
          <a:off x="0" y="1507947"/>
          <a:ext cx="615156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17DC2-E313-A547-9D82-5B1038B2C4C1}">
      <dsp:nvSpPr>
        <dsp:cNvPr id="0" name=""/>
        <dsp:cNvSpPr/>
      </dsp:nvSpPr>
      <dsp:spPr>
        <a:xfrm>
          <a:off x="0" y="1507947"/>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mortality related to high-risk pregnancy</a:t>
          </a:r>
        </a:p>
      </dsp:txBody>
      <dsp:txXfrm>
        <a:off x="0" y="1507947"/>
        <a:ext cx="6151562" cy="753651"/>
      </dsp:txXfrm>
    </dsp:sp>
    <dsp:sp modelId="{40767AB8-0DE8-044F-BA41-2DBEE02DA688}">
      <dsp:nvSpPr>
        <dsp:cNvPr id="0" name=""/>
        <dsp:cNvSpPr/>
      </dsp:nvSpPr>
      <dsp:spPr>
        <a:xfrm>
          <a:off x="0" y="2261599"/>
          <a:ext cx="615156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2D426-8BB0-CD48-8594-6FDB7FC1D09C}">
      <dsp:nvSpPr>
        <dsp:cNvPr id="0" name=""/>
        <dsp:cNvSpPr/>
      </dsp:nvSpPr>
      <dsp:spPr>
        <a:xfrm>
          <a:off x="0" y="2261599"/>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Risk of STIs and HIV</a:t>
          </a:r>
        </a:p>
      </dsp:txBody>
      <dsp:txXfrm>
        <a:off x="0" y="2261599"/>
        <a:ext cx="6151562" cy="753651"/>
      </dsp:txXfrm>
    </dsp:sp>
    <dsp:sp modelId="{9A15F367-5325-D74A-B5BC-2F0A768C2CFD}">
      <dsp:nvSpPr>
        <dsp:cNvPr id="0" name=""/>
        <dsp:cNvSpPr/>
      </dsp:nvSpPr>
      <dsp:spPr>
        <a:xfrm>
          <a:off x="0" y="3015250"/>
          <a:ext cx="615156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E1662-4B6F-F64E-BF68-94113822101A}">
      <dsp:nvSpPr>
        <dsp:cNvPr id="0" name=""/>
        <dsp:cNvSpPr/>
      </dsp:nvSpPr>
      <dsp:spPr>
        <a:xfrm>
          <a:off x="0" y="3015250"/>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Chronic pain or frequent illness</a:t>
          </a:r>
        </a:p>
      </dsp:txBody>
      <dsp:txXfrm>
        <a:off x="0" y="3015250"/>
        <a:ext cx="6151562" cy="753651"/>
      </dsp:txXfrm>
    </dsp:sp>
    <dsp:sp modelId="{4161ED57-3C12-7D40-A18F-C1C65C555F9C}">
      <dsp:nvSpPr>
        <dsp:cNvPr id="0" name=""/>
        <dsp:cNvSpPr/>
      </dsp:nvSpPr>
      <dsp:spPr>
        <a:xfrm>
          <a:off x="0" y="3768902"/>
          <a:ext cx="6151562"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A217A-CAC0-FA41-BEF7-A65ED5CE0486}">
      <dsp:nvSpPr>
        <dsp:cNvPr id="0" name=""/>
        <dsp:cNvSpPr/>
      </dsp:nvSpPr>
      <dsp:spPr>
        <a:xfrm>
          <a:off x="0" y="3768902"/>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Psychological: depression, PTSD, drug and alcohol abuse, eating disorders, sleep disturbances</a:t>
          </a:r>
        </a:p>
      </dsp:txBody>
      <dsp:txXfrm>
        <a:off x="0" y="3768902"/>
        <a:ext cx="6151562" cy="753651"/>
      </dsp:txXfrm>
    </dsp:sp>
    <dsp:sp modelId="{5D1EDE65-CAD0-FD4B-AF7A-5EA53CBA0960}">
      <dsp:nvSpPr>
        <dsp:cNvPr id="0" name=""/>
        <dsp:cNvSpPr/>
      </dsp:nvSpPr>
      <dsp:spPr>
        <a:xfrm>
          <a:off x="0" y="4522554"/>
          <a:ext cx="615156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92ADE-5335-C64E-BB4B-0F46B37FF88A}">
      <dsp:nvSpPr>
        <dsp:cNvPr id="0" name=""/>
        <dsp:cNvSpPr/>
      </dsp:nvSpPr>
      <dsp:spPr>
        <a:xfrm>
          <a:off x="0" y="4522554"/>
          <a:ext cx="6151562" cy="75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Decreased productivity/ missed work and school </a:t>
          </a:r>
        </a:p>
      </dsp:txBody>
      <dsp:txXfrm>
        <a:off x="0" y="4522554"/>
        <a:ext cx="6151562" cy="753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3448E-EFEA-CC47-9123-A24F0AE866C8}">
      <dsp:nvSpPr>
        <dsp:cNvPr id="0" name=""/>
        <dsp:cNvSpPr/>
      </dsp:nvSpPr>
      <dsp:spPr>
        <a:xfrm>
          <a:off x="3065270" y="666956"/>
          <a:ext cx="4461741" cy="4461741"/>
        </a:xfrm>
        <a:prstGeom prst="blockArc">
          <a:avLst>
            <a:gd name="adj1" fmla="val 1188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7D7999-7FF9-DD4B-B7D3-5E25363F3798}">
      <dsp:nvSpPr>
        <dsp:cNvPr id="0" name=""/>
        <dsp:cNvSpPr/>
      </dsp:nvSpPr>
      <dsp:spPr>
        <a:xfrm>
          <a:off x="3065270" y="666956"/>
          <a:ext cx="4461741" cy="4461741"/>
        </a:xfrm>
        <a:prstGeom prst="blockArc">
          <a:avLst>
            <a:gd name="adj1" fmla="val 7560000"/>
            <a:gd name="adj2" fmla="val 1188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B3B3B-8ECB-7B47-942F-DDFF33286A68}">
      <dsp:nvSpPr>
        <dsp:cNvPr id="0" name=""/>
        <dsp:cNvSpPr/>
      </dsp:nvSpPr>
      <dsp:spPr>
        <a:xfrm>
          <a:off x="3065270" y="666956"/>
          <a:ext cx="4461741" cy="4461741"/>
        </a:xfrm>
        <a:prstGeom prst="blockArc">
          <a:avLst>
            <a:gd name="adj1" fmla="val 3240000"/>
            <a:gd name="adj2" fmla="val 756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DD6474-EE06-5E44-A727-187B9CF35431}">
      <dsp:nvSpPr>
        <dsp:cNvPr id="0" name=""/>
        <dsp:cNvSpPr/>
      </dsp:nvSpPr>
      <dsp:spPr>
        <a:xfrm>
          <a:off x="3065270" y="666956"/>
          <a:ext cx="4461741" cy="4461741"/>
        </a:xfrm>
        <a:prstGeom prst="blockArc">
          <a:avLst>
            <a:gd name="adj1" fmla="val 20520000"/>
            <a:gd name="adj2" fmla="val 324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B19311-D94A-8C4D-96B5-A9E3A10FAE83}">
      <dsp:nvSpPr>
        <dsp:cNvPr id="0" name=""/>
        <dsp:cNvSpPr/>
      </dsp:nvSpPr>
      <dsp:spPr>
        <a:xfrm>
          <a:off x="3065270" y="666956"/>
          <a:ext cx="4461741" cy="4461741"/>
        </a:xfrm>
        <a:prstGeom prst="blockArc">
          <a:avLst>
            <a:gd name="adj1" fmla="val 16200000"/>
            <a:gd name="adj2" fmla="val 2052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5E44CE-3346-9F47-8556-858D562B719E}">
      <dsp:nvSpPr>
        <dsp:cNvPr id="0" name=""/>
        <dsp:cNvSpPr/>
      </dsp:nvSpPr>
      <dsp:spPr>
        <a:xfrm>
          <a:off x="4269971" y="1871657"/>
          <a:ext cx="2052339" cy="20523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Violence against </a:t>
          </a:r>
          <a:r>
            <a:rPr lang="en-US" sz="2400" kern="1200"/>
            <a:t>Native Women</a:t>
          </a:r>
          <a:endParaRPr lang="en-US" sz="2400" kern="1200" dirty="0"/>
        </a:p>
      </dsp:txBody>
      <dsp:txXfrm>
        <a:off x="4570529" y="2172215"/>
        <a:ext cx="1451223" cy="1451223"/>
      </dsp:txXfrm>
    </dsp:sp>
    <dsp:sp modelId="{7DA964E6-8661-704A-92EA-86CA4BD23490}">
      <dsp:nvSpPr>
        <dsp:cNvPr id="0" name=""/>
        <dsp:cNvSpPr/>
      </dsp:nvSpPr>
      <dsp:spPr>
        <a:xfrm>
          <a:off x="4577822" y="356"/>
          <a:ext cx="1436637" cy="1436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Major Crimes Act (1885)</a:t>
          </a:r>
          <a:endParaRPr lang="en-US" sz="1500" kern="1200" dirty="0"/>
        </a:p>
      </dsp:txBody>
      <dsp:txXfrm>
        <a:off x="4788213" y="210747"/>
        <a:ext cx="1015855" cy="1015855"/>
      </dsp:txXfrm>
    </dsp:sp>
    <dsp:sp modelId="{56B1B238-C650-9844-BAB1-84B3FCE3E312}">
      <dsp:nvSpPr>
        <dsp:cNvPr id="0" name=""/>
        <dsp:cNvSpPr/>
      </dsp:nvSpPr>
      <dsp:spPr>
        <a:xfrm>
          <a:off x="6574600" y="1430395"/>
          <a:ext cx="1588073" cy="15880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Dawes Act</a:t>
          </a:r>
        </a:p>
        <a:p>
          <a:pPr marL="0" lvl="0" indent="0" algn="ctr" defTabSz="666750">
            <a:lnSpc>
              <a:spcPct val="90000"/>
            </a:lnSpc>
            <a:spcBef>
              <a:spcPct val="0"/>
            </a:spcBef>
            <a:spcAft>
              <a:spcPct val="35000"/>
            </a:spcAft>
            <a:buNone/>
          </a:pPr>
          <a:r>
            <a:rPr lang="en-US" sz="1500" kern="1200" dirty="0">
              <a:solidFill>
                <a:schemeClr val="tx1"/>
              </a:solidFill>
            </a:rPr>
            <a:t>(1886)</a:t>
          </a:r>
          <a:endParaRPr lang="en-US" sz="1500" kern="1200" dirty="0"/>
        </a:p>
      </dsp:txBody>
      <dsp:txXfrm>
        <a:off x="6807168" y="1662963"/>
        <a:ext cx="1122937" cy="1122937"/>
      </dsp:txXfrm>
    </dsp:sp>
    <dsp:sp modelId="{E6EEC209-C1BB-6146-B3AC-D8DD98DD162F}">
      <dsp:nvSpPr>
        <dsp:cNvPr id="0" name=""/>
        <dsp:cNvSpPr/>
      </dsp:nvSpPr>
      <dsp:spPr>
        <a:xfrm>
          <a:off x="5864226" y="3948010"/>
          <a:ext cx="1425575" cy="142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Boarding Schools</a:t>
          </a:r>
        </a:p>
        <a:p>
          <a:pPr marL="0" lvl="0" indent="0" algn="ctr" defTabSz="666750">
            <a:lnSpc>
              <a:spcPct val="90000"/>
            </a:lnSpc>
            <a:spcBef>
              <a:spcPct val="0"/>
            </a:spcBef>
            <a:spcAft>
              <a:spcPct val="35000"/>
            </a:spcAft>
            <a:buNone/>
          </a:pPr>
          <a:r>
            <a:rPr lang="en-US" sz="1500" kern="1200" dirty="0">
              <a:solidFill>
                <a:schemeClr val="tx1"/>
              </a:solidFill>
            </a:rPr>
            <a:t>(1860’s-1978+)</a:t>
          </a:r>
        </a:p>
      </dsp:txBody>
      <dsp:txXfrm>
        <a:off x="6072997" y="4156781"/>
        <a:ext cx="1008033" cy="1008033"/>
      </dsp:txXfrm>
    </dsp:sp>
    <dsp:sp modelId="{E1D20885-ED73-0543-9AD7-F71F0DC70776}">
      <dsp:nvSpPr>
        <dsp:cNvPr id="0" name=""/>
        <dsp:cNvSpPr/>
      </dsp:nvSpPr>
      <dsp:spPr>
        <a:xfrm>
          <a:off x="3296948" y="3942479"/>
          <a:ext cx="1436637" cy="1436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Indian Relocation Act (1956)</a:t>
          </a:r>
          <a:endParaRPr lang="en-US" sz="1500" kern="1200" dirty="0"/>
        </a:p>
      </dsp:txBody>
      <dsp:txXfrm>
        <a:off x="3507339" y="4152870"/>
        <a:ext cx="1015855" cy="1015855"/>
      </dsp:txXfrm>
    </dsp:sp>
    <dsp:sp modelId="{BB506122-EEA2-C14E-8AD4-3984164C05C3}">
      <dsp:nvSpPr>
        <dsp:cNvPr id="0" name=""/>
        <dsp:cNvSpPr/>
      </dsp:nvSpPr>
      <dsp:spPr>
        <a:xfrm>
          <a:off x="2505325" y="1506113"/>
          <a:ext cx="1436637" cy="1436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Oliphant vs. </a:t>
          </a:r>
          <a:r>
            <a:rPr lang="en-US" sz="1500" kern="1200" dirty="0">
              <a:solidFill>
                <a:schemeClr val="tx1"/>
              </a:solidFill>
              <a:effectLst/>
              <a:latin typeface="+mn-lt"/>
              <a:ea typeface="+mn-ea"/>
              <a:cs typeface="+mn-cs"/>
            </a:rPr>
            <a:t>Suquamish (1978) </a:t>
          </a:r>
          <a:endParaRPr lang="en-US" sz="1500" kern="1200" dirty="0"/>
        </a:p>
      </dsp:txBody>
      <dsp:txXfrm>
        <a:off x="2715716" y="1716504"/>
        <a:ext cx="1015855" cy="10158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B4F07-AA3A-1948-95FF-36B09AF8E72D}">
      <dsp:nvSpPr>
        <dsp:cNvPr id="0" name=""/>
        <dsp:cNvSpPr/>
      </dsp:nvSpPr>
      <dsp:spPr>
        <a:xfrm>
          <a:off x="0" y="2294"/>
          <a:ext cx="1017832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DEAAFA-5FC9-CF4D-8749-8D7DA660A71A}">
      <dsp:nvSpPr>
        <dsp:cNvPr id="0" name=""/>
        <dsp:cNvSpPr/>
      </dsp:nvSpPr>
      <dsp:spPr>
        <a:xfrm>
          <a:off x="0" y="2294"/>
          <a:ext cx="10178321" cy="1564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Sparked by Ex Parte Crow Dog</a:t>
          </a:r>
        </a:p>
        <a:p>
          <a:pPr marL="0" lvl="0" indent="0" algn="l" defTabSz="977900">
            <a:lnSpc>
              <a:spcPct val="90000"/>
            </a:lnSpc>
            <a:spcBef>
              <a:spcPct val="0"/>
            </a:spcBef>
            <a:spcAft>
              <a:spcPct val="35000"/>
            </a:spcAft>
            <a:buNone/>
          </a:pPr>
          <a:r>
            <a:rPr lang="en-US" sz="2200" kern="1200" dirty="0"/>
            <a:t>Federal law passed in1885 that places certain crimes under the federal government’s jurisdiction if they are committed by a Native American on tribal land </a:t>
          </a:r>
        </a:p>
      </dsp:txBody>
      <dsp:txXfrm>
        <a:off x="0" y="2294"/>
        <a:ext cx="10178321" cy="1564999"/>
      </dsp:txXfrm>
    </dsp:sp>
    <dsp:sp modelId="{D85BBD39-576A-BF4C-BFF2-7C05651D51CD}">
      <dsp:nvSpPr>
        <dsp:cNvPr id="0" name=""/>
        <dsp:cNvSpPr/>
      </dsp:nvSpPr>
      <dsp:spPr>
        <a:xfrm>
          <a:off x="0" y="1567294"/>
          <a:ext cx="1017832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631235-6F1B-054D-9D06-E3FF3956B236}">
      <dsp:nvSpPr>
        <dsp:cNvPr id="0" name=""/>
        <dsp:cNvSpPr/>
      </dsp:nvSpPr>
      <dsp:spPr>
        <a:xfrm>
          <a:off x="0" y="1567294"/>
          <a:ext cx="10178321" cy="1564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The law initially applied to seven major crimes, and the number now has grown to 15, including murder, manslaughter, burglary, robbery and felony child abuse and neglect.</a:t>
          </a:r>
        </a:p>
        <a:p>
          <a:pPr marL="0" lvl="0" indent="0" algn="l" defTabSz="977900">
            <a:lnSpc>
              <a:spcPct val="90000"/>
            </a:lnSpc>
            <a:spcBef>
              <a:spcPct val="0"/>
            </a:spcBef>
            <a:spcAft>
              <a:spcPct val="35000"/>
            </a:spcAft>
            <a:buNone/>
          </a:pPr>
          <a:endParaRPr lang="en-US" sz="2200" kern="1200" dirty="0"/>
        </a:p>
      </dsp:txBody>
      <dsp:txXfrm>
        <a:off x="0" y="1567294"/>
        <a:ext cx="10178321" cy="1564999"/>
      </dsp:txXfrm>
    </dsp:sp>
    <dsp:sp modelId="{85FF576E-D522-1A40-932F-7B754B8DBE34}">
      <dsp:nvSpPr>
        <dsp:cNvPr id="0" name=""/>
        <dsp:cNvSpPr/>
      </dsp:nvSpPr>
      <dsp:spPr>
        <a:xfrm>
          <a:off x="0" y="3132294"/>
          <a:ext cx="1017832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51E4C7-70FB-0244-8FB7-ACB3D6501C15}">
      <dsp:nvSpPr>
        <dsp:cNvPr id="0" name=""/>
        <dsp:cNvSpPr/>
      </dsp:nvSpPr>
      <dsp:spPr>
        <a:xfrm>
          <a:off x="0" y="3132294"/>
          <a:ext cx="10178321" cy="1564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This was a steppingstone to erosion of tribes’ inherent right to self-govern.  Tribes were viewed as “savage” and “barbaric” and unable to self-govern</a:t>
          </a:r>
        </a:p>
      </dsp:txBody>
      <dsp:txXfrm>
        <a:off x="0" y="3132294"/>
        <a:ext cx="10178321" cy="1564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17F34-0A16-A94F-85B8-B5DCB20BBECA}">
      <dsp:nvSpPr>
        <dsp:cNvPr id="0" name=""/>
        <dsp:cNvSpPr/>
      </dsp:nvSpPr>
      <dsp:spPr>
        <a:xfrm>
          <a:off x="0" y="424400"/>
          <a:ext cx="6666833" cy="604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9CB371E-B005-8C47-B87D-BC8446CEB940}">
      <dsp:nvSpPr>
        <dsp:cNvPr id="0" name=""/>
        <dsp:cNvSpPr/>
      </dsp:nvSpPr>
      <dsp:spPr>
        <a:xfrm>
          <a:off x="333341" y="70160"/>
          <a:ext cx="4666783" cy="7084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Federal MMIW Task Force</a:t>
          </a:r>
        </a:p>
      </dsp:txBody>
      <dsp:txXfrm>
        <a:off x="367926" y="104745"/>
        <a:ext cx="4597613" cy="639310"/>
      </dsp:txXfrm>
    </dsp:sp>
    <dsp:sp modelId="{7602AF90-270D-D844-8070-6A229CD719C9}">
      <dsp:nvSpPr>
        <dsp:cNvPr id="0" name=""/>
        <dsp:cNvSpPr/>
      </dsp:nvSpPr>
      <dsp:spPr>
        <a:xfrm>
          <a:off x="0" y="1513040"/>
          <a:ext cx="6666833" cy="604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640DA8D-32E0-9148-89A5-83D4AD0A0DF5}">
      <dsp:nvSpPr>
        <dsp:cNvPr id="0" name=""/>
        <dsp:cNvSpPr/>
      </dsp:nvSpPr>
      <dsp:spPr>
        <a:xfrm>
          <a:off x="333341" y="1158800"/>
          <a:ext cx="4666783" cy="7084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Savannah's Act </a:t>
          </a:r>
        </a:p>
      </dsp:txBody>
      <dsp:txXfrm>
        <a:off x="367926" y="1193385"/>
        <a:ext cx="4597613" cy="639310"/>
      </dsp:txXfrm>
    </dsp:sp>
    <dsp:sp modelId="{78D827EF-ABF0-9745-81B2-AB410CF20C7C}">
      <dsp:nvSpPr>
        <dsp:cNvPr id="0" name=""/>
        <dsp:cNvSpPr/>
      </dsp:nvSpPr>
      <dsp:spPr>
        <a:xfrm>
          <a:off x="0" y="2601680"/>
          <a:ext cx="6666833" cy="604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09AE1C8-CC29-374D-9AC8-946D073C3FE2}">
      <dsp:nvSpPr>
        <dsp:cNvPr id="0" name=""/>
        <dsp:cNvSpPr/>
      </dsp:nvSpPr>
      <dsp:spPr>
        <a:xfrm>
          <a:off x="333341" y="2247440"/>
          <a:ext cx="4666783" cy="7084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Violence Against Women Act </a:t>
          </a:r>
        </a:p>
      </dsp:txBody>
      <dsp:txXfrm>
        <a:off x="367926" y="2282025"/>
        <a:ext cx="4597613" cy="639310"/>
      </dsp:txXfrm>
    </dsp:sp>
    <dsp:sp modelId="{83F3BA53-A87A-444A-9CD9-A9B4FA82901B}">
      <dsp:nvSpPr>
        <dsp:cNvPr id="0" name=""/>
        <dsp:cNvSpPr/>
      </dsp:nvSpPr>
      <dsp:spPr>
        <a:xfrm>
          <a:off x="0" y="3690319"/>
          <a:ext cx="6666833" cy="604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8BCD01D-13FC-6B47-8690-0FD717A9DB17}">
      <dsp:nvSpPr>
        <dsp:cNvPr id="0" name=""/>
        <dsp:cNvSpPr/>
      </dsp:nvSpPr>
      <dsp:spPr>
        <a:xfrm>
          <a:off x="333341" y="3336080"/>
          <a:ext cx="4666783"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Not Invisible Act</a:t>
          </a:r>
        </a:p>
      </dsp:txBody>
      <dsp:txXfrm>
        <a:off x="367926" y="3370665"/>
        <a:ext cx="4597613" cy="639310"/>
      </dsp:txXfrm>
    </dsp:sp>
    <dsp:sp modelId="{E0DA23C8-0E84-8D45-AE02-C4CA488D8F18}">
      <dsp:nvSpPr>
        <dsp:cNvPr id="0" name=""/>
        <dsp:cNvSpPr/>
      </dsp:nvSpPr>
      <dsp:spPr>
        <a:xfrm>
          <a:off x="0" y="4778959"/>
          <a:ext cx="6666833" cy="6048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4FB0D14-83F9-CB4F-9274-64A45106A966}">
      <dsp:nvSpPr>
        <dsp:cNvPr id="0" name=""/>
        <dsp:cNvSpPr/>
      </dsp:nvSpPr>
      <dsp:spPr>
        <a:xfrm>
          <a:off x="333341" y="4424719"/>
          <a:ext cx="4666783" cy="7084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Wisconsin MMIW/ MMIR</a:t>
          </a:r>
        </a:p>
      </dsp:txBody>
      <dsp:txXfrm>
        <a:off x="367926" y="4459304"/>
        <a:ext cx="4597613" cy="639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135FB-3554-6840-8C9F-A739D4FB926A}"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82F56-09C1-1244-A92C-EF312407B469}" type="slidenum">
              <a:rPr lang="en-US" smtClean="0"/>
              <a:t>‹#›</a:t>
            </a:fld>
            <a:endParaRPr lang="en-US"/>
          </a:p>
        </p:txBody>
      </p:sp>
    </p:spTree>
    <p:extLst>
      <p:ext uri="{BB962C8B-B14F-4D97-AF65-F5344CB8AC3E}">
        <p14:creationId xmlns:p14="http://schemas.microsoft.com/office/powerpoint/2010/main" val="299752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oughtco.com/grover-cleveland-22nd-24th-president-10469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justice.gov/opa/pr/department-justice-and-department-interior-team-major-expansion-tribal-access-national-crim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llingsgazette.com/news/state-and-regional/mmiw/families-investigators-struggle-to-track-down-missing-native-women/article_3fee49c9-913a-593d-96e3-14d03a781caa.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begin by expressing my deep appreciation for the privilege of gathering and being present with you to share this time and this space—to give my thanks to the Elders, to the grandmothers, to the grandfathers, </a:t>
            </a:r>
          </a:p>
        </p:txBody>
      </p:sp>
      <p:sp>
        <p:nvSpPr>
          <p:cNvPr id="4" name="Slide Number Placeholder 3"/>
          <p:cNvSpPr>
            <a:spLocks noGrp="1"/>
          </p:cNvSpPr>
          <p:nvPr>
            <p:ph type="sldNum" sz="quarter" idx="10"/>
          </p:nvPr>
        </p:nvSpPr>
        <p:spPr/>
        <p:txBody>
          <a:bodyPr/>
          <a:lstStyle/>
          <a:p>
            <a:fld id="{CBA111CB-2F09-5B40-8587-0942BDDF2217}" type="slidenum">
              <a:rPr lang="en-US" smtClean="0"/>
              <a:t>1</a:t>
            </a:fld>
            <a:endParaRPr lang="en-US"/>
          </a:p>
        </p:txBody>
      </p:sp>
    </p:spTree>
    <p:extLst>
      <p:ext uri="{BB962C8B-B14F-4D97-AF65-F5344CB8AC3E}">
        <p14:creationId xmlns:p14="http://schemas.microsoft.com/office/powerpoint/2010/main" val="82463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10</a:t>
            </a:fld>
            <a:endParaRPr lang="en-US"/>
          </a:p>
        </p:txBody>
      </p:sp>
    </p:spTree>
    <p:extLst>
      <p:ext uri="{BB962C8B-B14F-4D97-AF65-F5344CB8AC3E}">
        <p14:creationId xmlns:p14="http://schemas.microsoft.com/office/powerpoint/2010/main" val="22708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Indigenous peoples have experienced centuries of atrocities such as colonization resulting in health disparities that remain today (forced migration, rape, slavery, reservations, boarding schools, treaty violations, racism, forced sterilization, poverty, </a:t>
            </a:r>
            <a:r>
              <a:rPr lang="en-US" sz="1200" dirty="0" err="1"/>
              <a:t>etc</a:t>
            </a:r>
            <a:r>
              <a:rPr lang="en-US" sz="1200" dirty="0"/>
              <a:t> </a:t>
            </a:r>
            <a:r>
              <a:rPr lang="en-US" sz="1200" dirty="0" err="1"/>
              <a:t>etc</a:t>
            </a:r>
            <a:r>
              <a:rPr lang="en-US" sz="1200" dirty="0"/>
              <a:t>). </a:t>
            </a:r>
          </a:p>
          <a:p>
            <a:endParaRPr lang="en-US" sz="1200" dirty="0"/>
          </a:p>
          <a:p>
            <a:r>
              <a:rPr lang="en-US" sz="1200" dirty="0"/>
              <a:t>Intended and unintended consequences of federal termination and assimilation policies- policies put into place to oppress and erode sovereignty</a:t>
            </a:r>
          </a:p>
          <a:p>
            <a:r>
              <a:rPr lang="en-US" sz="1200" dirty="0"/>
              <a:t>Residual effects of colonization, historical trauma, patriarchy, intergenerational trauma and the ongoing racism and structural violence</a:t>
            </a:r>
          </a:p>
          <a:p>
            <a:r>
              <a:rPr lang="en-US" sz="1200" dirty="0"/>
              <a:t>Lack of trust with outside and tribal agencies/ Normalizing violence </a:t>
            </a:r>
          </a:p>
          <a:p>
            <a:endParaRPr lang="en-US" sz="1200" dirty="0"/>
          </a:p>
          <a:p>
            <a:r>
              <a:rPr lang="en-US" sz="1200" dirty="0"/>
              <a:t>Centuries of sexual violence that starting during colonial times (trafficking) </a:t>
            </a:r>
          </a:p>
          <a:p>
            <a:r>
              <a:rPr lang="en-GB" sz="1200" dirty="0"/>
              <a:t>Colonialism (action and inaction), historic racism, discrimination, exclusion, and marginalization (political, economic and social spheres)</a:t>
            </a:r>
          </a:p>
          <a:p>
            <a:r>
              <a:rPr lang="en-GB" sz="1200" dirty="0"/>
              <a:t>Harmful assumptions and stereotypes</a:t>
            </a:r>
            <a:r>
              <a:rPr lang="en-US" sz="1200" dirty="0"/>
              <a:t> of American Indians</a:t>
            </a:r>
          </a:p>
          <a:p>
            <a:r>
              <a:rPr lang="en-US" sz="1200" dirty="0"/>
              <a:t>Complex web of oppressive federal laws/ statutes have disempowered tribes/ erosion of Sovereignty (inherent right to self-govern)</a:t>
            </a:r>
          </a:p>
          <a:p>
            <a:r>
              <a:rPr lang="en-US" sz="1200" dirty="0"/>
              <a:t>Layers of oppression (AI and being women) </a:t>
            </a:r>
          </a:p>
          <a:p>
            <a:endParaRPr lang="en-US" sz="1200" dirty="0"/>
          </a:p>
          <a:p>
            <a:endParaRPr lang="en-US" dirty="0"/>
          </a:p>
        </p:txBody>
      </p:sp>
      <p:sp>
        <p:nvSpPr>
          <p:cNvPr id="4" name="Slide Number Placeholder 3"/>
          <p:cNvSpPr>
            <a:spLocks noGrp="1"/>
          </p:cNvSpPr>
          <p:nvPr>
            <p:ph type="sldNum" sz="quarter" idx="5"/>
          </p:nvPr>
        </p:nvSpPr>
        <p:spPr/>
        <p:txBody>
          <a:bodyPr/>
          <a:lstStyle/>
          <a:p>
            <a:fld id="{A15E9E08-55A4-9A4E-B661-2FF7079418B1}" type="slidenum">
              <a:rPr lang="en-US" smtClean="0"/>
              <a:t>11</a:t>
            </a:fld>
            <a:endParaRPr lang="en-US"/>
          </a:p>
        </p:txBody>
      </p:sp>
    </p:spTree>
    <p:extLst>
      <p:ext uri="{BB962C8B-B14F-4D97-AF65-F5344CB8AC3E}">
        <p14:creationId xmlns:p14="http://schemas.microsoft.com/office/powerpoint/2010/main" val="201968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MOVING INTO THE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pre-colonial times, tribes were egalitarian or matriarchal.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IPV would have been dealt with by banishment, restitution/ restorative justice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Early suffrage leaders/ allies envied this egalitarian society which helped them recognized the imbalance of power and oppression of patriarchy, which was the impetus for the suffrage movements.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12</a:t>
            </a:fld>
            <a:endParaRPr lang="en-US"/>
          </a:p>
        </p:txBody>
      </p:sp>
    </p:spTree>
    <p:extLst>
      <p:ext uri="{BB962C8B-B14F-4D97-AF65-F5344CB8AC3E}">
        <p14:creationId xmlns:p14="http://schemas.microsoft.com/office/powerpoint/2010/main" val="348589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Centuries of sexual violence that starting during colonial times (trafficking) </a:t>
            </a:r>
          </a:p>
          <a:p>
            <a:r>
              <a:rPr lang="en-US" sz="1200" dirty="0"/>
              <a:t>It has been documented by missionaries that Christopher Columbus raped and trafficked Native women </a:t>
            </a:r>
          </a:p>
          <a:p>
            <a:r>
              <a:rPr lang="en-US" sz="1200" dirty="0"/>
              <a:t>AI women were sexualized by colonizers/ misogyny  </a:t>
            </a:r>
          </a:p>
          <a:p>
            <a:r>
              <a:rPr lang="en-US" sz="1200" dirty="0"/>
              <a:t>AI women’s voices silenced (no one will help me, no one gets arrested, so why bother)</a:t>
            </a:r>
          </a:p>
          <a:p>
            <a:endParaRPr lang="en-US" sz="1200" dirty="0"/>
          </a:p>
          <a:p>
            <a:r>
              <a:rPr lang="en-US" sz="1200" dirty="0"/>
              <a:t>The Disney (colonizer) story of “Pocahontas” is based from Matoaka- a child victim of trafficking (taken from her family and used as a sex slave for white men).  </a:t>
            </a:r>
          </a:p>
          <a:p>
            <a:endParaRPr lang="en-US" dirty="0"/>
          </a:p>
        </p:txBody>
      </p:sp>
      <p:sp>
        <p:nvSpPr>
          <p:cNvPr id="4" name="Slide Number Placeholder 3"/>
          <p:cNvSpPr>
            <a:spLocks noGrp="1"/>
          </p:cNvSpPr>
          <p:nvPr>
            <p:ph type="sldNum" sz="quarter" idx="5"/>
          </p:nvPr>
        </p:nvSpPr>
        <p:spPr/>
        <p:txBody>
          <a:bodyPr/>
          <a:lstStyle/>
          <a:p>
            <a:fld id="{A15E9E08-55A4-9A4E-B661-2FF7079418B1}" type="slidenum">
              <a:rPr lang="en-US" smtClean="0"/>
              <a:t>13</a:t>
            </a:fld>
            <a:endParaRPr lang="en-US"/>
          </a:p>
        </p:txBody>
      </p:sp>
    </p:spTree>
    <p:extLst>
      <p:ext uri="{BB962C8B-B14F-4D97-AF65-F5344CB8AC3E}">
        <p14:creationId xmlns:p14="http://schemas.microsoft.com/office/powerpoint/2010/main" val="138345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phenomenon of violence against Native American women is a highly complex issue with deep roots in historical trauma, structural violence, cultural issues, and also issues of jurisdiction and sovereignty</a:t>
            </a:r>
            <a:r>
              <a:rPr lang="en-US" dirty="0">
                <a:effectLst/>
              </a:rPr>
              <a:t> </a:t>
            </a:r>
          </a:p>
          <a:p>
            <a:endParaRPr lang="en-US" dirty="0">
              <a:effectLst/>
            </a:endParaRPr>
          </a:p>
          <a:p>
            <a:r>
              <a:rPr lang="en-US" sz="1200" b="0" i="0" u="none" strike="noStrike" kern="1200" dirty="0">
                <a:solidFill>
                  <a:schemeClr val="tx1"/>
                </a:solidFill>
                <a:effectLst/>
                <a:latin typeface="+mn-lt"/>
                <a:ea typeface="+mn-ea"/>
                <a:cs typeface="+mn-cs"/>
              </a:rPr>
              <a:t>I will quickly review some of these assimilation and termination policies in the next few slides. It is important to understand the sociopolitical history and contexts that occurred to better understand the consequences that we still see today.</a:t>
            </a:r>
          </a:p>
          <a:p>
            <a:r>
              <a:rPr lang="en-US" sz="1200" b="0" i="0" u="none" strike="noStrike" kern="1200" dirty="0">
                <a:solidFill>
                  <a:schemeClr val="tx1"/>
                </a:solidFill>
                <a:effectLst/>
                <a:latin typeface="+mn-lt"/>
                <a:ea typeface="+mn-ea"/>
                <a:cs typeface="+mn-cs"/>
              </a:rPr>
              <a:t>Power and control- oppressor/ oppressed (disempower)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14</a:t>
            </a:fld>
            <a:endParaRPr lang="en-US"/>
          </a:p>
        </p:txBody>
      </p:sp>
    </p:spTree>
    <p:extLst>
      <p:ext uri="{BB962C8B-B14F-4D97-AF65-F5344CB8AC3E}">
        <p14:creationId xmlns:p14="http://schemas.microsoft.com/office/powerpoint/2010/main" val="409247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On August 5, 1881, Crow Dog shot and killed Spotted Tail (both Lakota Sioux men) on tribal land.  The tribal council dealt with the situation according to Sioux tradition (Crow Dog was ordered to take care of Spotted Tail’s family and could no longer be a part of official tribal affairs)</a:t>
            </a:r>
          </a:p>
          <a:p>
            <a:pPr>
              <a:lnSpc>
                <a:spcPct val="90000"/>
              </a:lnSpc>
            </a:pPr>
            <a:endParaRPr lang="en-US" sz="1200" dirty="0"/>
          </a:p>
          <a:p>
            <a:pPr>
              <a:lnSpc>
                <a:spcPct val="90000"/>
              </a:lnSpc>
            </a:pPr>
            <a:r>
              <a:rPr lang="en-US" sz="1200" dirty="0"/>
              <a:t>Neighboring communities were outraged and demanded justice by hanging </a:t>
            </a:r>
          </a:p>
          <a:p>
            <a:pPr>
              <a:lnSpc>
                <a:spcPct val="90000"/>
              </a:lnSpc>
            </a:pPr>
            <a:endParaRPr lang="en-US" sz="1200" dirty="0"/>
          </a:p>
          <a:p>
            <a:pPr>
              <a:lnSpc>
                <a:spcPct val="90000"/>
              </a:lnSpc>
            </a:pPr>
            <a:r>
              <a:rPr lang="en-US" sz="1200" dirty="0"/>
              <a:t>Crow Dog was ultimately released and federal authorities acknowledged that he could not be tried a second time. </a:t>
            </a:r>
          </a:p>
          <a:p>
            <a:pPr>
              <a:lnSpc>
                <a:spcPct val="90000"/>
              </a:lnSpc>
            </a:pPr>
            <a:endParaRPr lang="en-US" sz="1200" dirty="0"/>
          </a:p>
          <a:p>
            <a:pPr>
              <a:lnSpc>
                <a:spcPct val="90000"/>
              </a:lnSpc>
            </a:pPr>
            <a:r>
              <a:rPr lang="en-US" sz="1200" dirty="0"/>
              <a:t>The irony of this is that colonizers thought that Natives were savages and backwards, yet our current day government structure was founded on principles of the Iroquois confederacy, which was highly organized and unified tribal government system between the (Mohawk, Seneca, Oneida, Cayuga, and Tuscarora) -</a:t>
            </a:r>
            <a:r>
              <a:rPr lang="en-US" sz="1200" dirty="0">
                <a:sym typeface="Wingdings" pitchFamily="2" charset="2"/>
              </a:rPr>
              <a:t> their democratic principles were incorporated into the constitution itself</a:t>
            </a:r>
            <a:endParaRPr lang="en-US" sz="1200" dirty="0"/>
          </a:p>
          <a:p>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15</a:t>
            </a:fld>
            <a:endParaRPr lang="en-US"/>
          </a:p>
        </p:txBody>
      </p:sp>
    </p:spTree>
    <p:extLst>
      <p:ext uri="{BB962C8B-B14F-4D97-AF65-F5344CB8AC3E}">
        <p14:creationId xmlns:p14="http://schemas.microsoft.com/office/powerpoint/2010/main" val="27755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16</a:t>
            </a:fld>
            <a:endParaRPr lang="en-US"/>
          </a:p>
        </p:txBody>
      </p:sp>
    </p:spTree>
    <p:extLst>
      <p:ext uri="{BB962C8B-B14F-4D97-AF65-F5344CB8AC3E}">
        <p14:creationId xmlns:p14="http://schemas.microsoft.com/office/powerpoint/2010/main" val="467128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federal policy intended to assimilate Indians into white U.S. society by encouraging them to abandon their tribally-owned reservation lands, along with their cultural and social traditions.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Signed into law by </a:t>
            </a:r>
            <a:r>
              <a:rPr lang="en-US" sz="1200" b="0" i="0" u="none" strike="noStrike" kern="1200" dirty="0">
                <a:solidFill>
                  <a:schemeClr val="tx1"/>
                </a:solidFill>
                <a:effectLst/>
                <a:latin typeface="+mn-lt"/>
                <a:ea typeface="+mn-ea"/>
                <a:cs typeface="+mn-cs"/>
                <a:hlinkClick r:id="rId3"/>
              </a:rPr>
              <a:t>President Grover Cleveland</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17</a:t>
            </a:fld>
            <a:endParaRPr lang="en-US"/>
          </a:p>
        </p:txBody>
      </p:sp>
    </p:spTree>
    <p:extLst>
      <p:ext uri="{BB962C8B-B14F-4D97-AF65-F5344CB8AC3E}">
        <p14:creationId xmlns:p14="http://schemas.microsoft.com/office/powerpoint/2010/main" val="379262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18</a:t>
            </a:fld>
            <a:endParaRPr lang="en-US"/>
          </a:p>
        </p:txBody>
      </p:sp>
    </p:spTree>
    <p:extLst>
      <p:ext uri="{BB962C8B-B14F-4D97-AF65-F5344CB8AC3E}">
        <p14:creationId xmlns:p14="http://schemas.microsoft.com/office/powerpoint/2010/main" val="1898470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 Menominee reservation, we have our own jail, we have our own court system, our own parole officers, our prosecutors. So we adjudicate all altercations or conflicts with tribal members within the reservation."</a:t>
            </a:r>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19</a:t>
            </a:fld>
            <a:endParaRPr lang="en-US"/>
          </a:p>
        </p:txBody>
      </p:sp>
    </p:spTree>
    <p:extLst>
      <p:ext uri="{BB962C8B-B14F-4D97-AF65-F5344CB8AC3E}">
        <p14:creationId xmlns:p14="http://schemas.microsoft.com/office/powerpoint/2010/main" val="249549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E9E08-55A4-9A4E-B661-2FF7079418B1}" type="slidenum">
              <a:rPr lang="en-US" smtClean="0"/>
              <a:t>2</a:t>
            </a:fld>
            <a:endParaRPr lang="en-US"/>
          </a:p>
        </p:txBody>
      </p:sp>
    </p:spTree>
    <p:extLst>
      <p:ext uri="{BB962C8B-B14F-4D97-AF65-F5344CB8AC3E}">
        <p14:creationId xmlns:p14="http://schemas.microsoft.com/office/powerpoint/2010/main" val="1289553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He didn't think that he should be held accountable because he was white.</a:t>
            </a:r>
          </a:p>
          <a:p>
            <a:endParaRPr lang="en-US" sz="1200" dirty="0">
              <a:solidFill>
                <a:schemeClr val="tx1"/>
              </a:solidFill>
            </a:endParaRPr>
          </a:p>
          <a:p>
            <a:r>
              <a:rPr lang="en-US" sz="1200" dirty="0">
                <a:solidFill>
                  <a:schemeClr val="tx1"/>
                </a:solidFill>
              </a:rPr>
              <a:t>This is MAJOR since 78.8% of acts of violence against Native women are perpetrated by non-Native men </a:t>
            </a:r>
          </a:p>
          <a:p>
            <a:endParaRPr lang="en-US" sz="1200" dirty="0">
              <a:solidFill>
                <a:schemeClr val="tx1"/>
              </a:solidFill>
            </a:endParaRPr>
          </a:p>
          <a:p>
            <a:r>
              <a:rPr lang="en-US" sz="1200" dirty="0">
                <a:solidFill>
                  <a:schemeClr val="tx1"/>
                </a:solidFill>
              </a:rPr>
              <a:t>VAWA discussed in an upcoming slide</a:t>
            </a:r>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20</a:t>
            </a:fld>
            <a:endParaRPr lang="en-US"/>
          </a:p>
        </p:txBody>
      </p:sp>
    </p:spTree>
    <p:extLst>
      <p:ext uri="{BB962C8B-B14F-4D97-AF65-F5344CB8AC3E}">
        <p14:creationId xmlns:p14="http://schemas.microsoft.com/office/powerpoint/2010/main" val="1181870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Jurisdictional Chart- very complex and varies by State (PL-280)</a:t>
            </a:r>
          </a:p>
          <a:p>
            <a:endParaRPr lang="en-US" dirty="0"/>
          </a:p>
          <a:p>
            <a:r>
              <a:rPr lang="en-US" dirty="0"/>
              <a:t>Wisconsin is one of 7 PL-280 states (even within PL-280 states, some tribes are exempt.  Example:  Menominee Nation).  </a:t>
            </a:r>
          </a:p>
          <a:p>
            <a:endParaRPr lang="en-US" dirty="0"/>
          </a:p>
          <a:p>
            <a:r>
              <a:rPr lang="en-US" sz="1200" b="0" i="0" u="none" strike="noStrike" kern="1200" dirty="0">
                <a:solidFill>
                  <a:schemeClr val="tx1"/>
                </a:solidFill>
                <a:effectLst/>
                <a:latin typeface="+mn-lt"/>
                <a:ea typeface="+mn-ea"/>
                <a:cs typeface="+mn-cs"/>
              </a:rPr>
              <a:t>Since Oliphant in 1978,  federal, tribal, and state agencies split jurisdiction. So when a crime occurs, it can be complicated to figure out who is supposed to lead the investigation.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Say a Native woman is sexually assaulted. Where did it happen? On the reservation or off? If her attacker is Native, and it occurred on the reservation, then tribal police and courts have jurisdiction. If her attacker is non-Native, then the FBI or state investigates. If she is assaulted off the reservation, the state is supposed to act.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for felonies like murder, rape, and kidnapping, if they happen on tribal lands, the Department of Justice is supposed to prosecute—but it often doesn't.</a:t>
            </a:r>
            <a:r>
              <a:rPr lang="en-US" sz="1200" b="1" i="0" u="none" strike="noStrike" kern="1200" dirty="0">
                <a:solidFill>
                  <a:schemeClr val="tx1"/>
                </a:solidFill>
                <a:effectLst/>
                <a:latin typeface="+mn-lt"/>
                <a:ea typeface="+mn-ea"/>
                <a:cs typeface="+mn-cs"/>
              </a:rPr>
              <a:t> In recent years, the Department of Justice has pursued prosecution in only about half of murder cases on reservations and in a little over a third of cases of sexual assault. In 2017, under mounting pressure to address this crisis, the department still declined more than one-third of cases referred to them by reservation authorities.</a:t>
            </a:r>
          </a:p>
          <a:p>
            <a:endParaRPr lang="en-US" dirty="0"/>
          </a:p>
          <a:p>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21</a:t>
            </a:fld>
            <a:endParaRPr lang="en-US"/>
          </a:p>
        </p:txBody>
      </p:sp>
    </p:spTree>
    <p:extLst>
      <p:ext uri="{BB962C8B-B14F-4D97-AF65-F5344CB8AC3E}">
        <p14:creationId xmlns:p14="http://schemas.microsoft.com/office/powerpoint/2010/main" val="534076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a patriarchal policy to assimilate (they’ll be better off in the city)</a:t>
            </a:r>
          </a:p>
        </p:txBody>
      </p:sp>
      <p:sp>
        <p:nvSpPr>
          <p:cNvPr id="4" name="Slide Number Placeholder 3"/>
          <p:cNvSpPr>
            <a:spLocks noGrp="1"/>
          </p:cNvSpPr>
          <p:nvPr>
            <p:ph type="sldNum" sz="quarter" idx="5"/>
          </p:nvPr>
        </p:nvSpPr>
        <p:spPr/>
        <p:txBody>
          <a:bodyPr/>
          <a:lstStyle/>
          <a:p>
            <a:fld id="{DCB09A2F-4FAA-BB46-AB36-F2ED6B518B81}" type="slidenum">
              <a:rPr lang="en-US" smtClean="0"/>
              <a:t>22</a:t>
            </a:fld>
            <a:endParaRPr lang="en-US"/>
          </a:p>
        </p:txBody>
      </p:sp>
    </p:spTree>
    <p:extLst>
      <p:ext uri="{BB962C8B-B14F-4D97-AF65-F5344CB8AC3E}">
        <p14:creationId xmlns:p14="http://schemas.microsoft.com/office/powerpoint/2010/main" val="225760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VAWA:</a:t>
            </a:r>
          </a:p>
          <a:p>
            <a:r>
              <a:rPr lang="en-US" sz="1200" dirty="0"/>
              <a:t>Is it working? </a:t>
            </a:r>
          </a:p>
          <a:p>
            <a:r>
              <a:rPr lang="en-US" sz="1200" dirty="0"/>
              <a:t>18 of the 573 federally recognized tribes became voluntarily compliant with the federal regulations </a:t>
            </a:r>
          </a:p>
          <a:p>
            <a:r>
              <a:rPr lang="en-US" sz="1200" dirty="0"/>
              <a:t>143 arrests of 128 different non-Indian abusers. These arrests have led to 74 convictions and 5 acquittals to date, with some cases still pending. </a:t>
            </a:r>
          </a:p>
          <a:p>
            <a:r>
              <a:rPr lang="en-US" sz="1200" dirty="0"/>
              <a:t>Tribes must adhere to ”due process” just as any court (provide a court appointed council to defend those who cannot afford one, right to a fair trial, jury of native and non-native members, </a:t>
            </a:r>
            <a:r>
              <a:rPr lang="en-US" sz="1200" dirty="0" err="1"/>
              <a:t>etc</a:t>
            </a:r>
            <a:r>
              <a:rPr lang="en-US" sz="1200" dirty="0"/>
              <a:t>)- HAS BEEN A MAJOR CHALLENGE </a:t>
            </a:r>
          </a:p>
          <a:p>
            <a:r>
              <a:rPr lang="en-US" sz="1200" dirty="0"/>
              <a:t>Major crimes still handled by FBI and US Attorney’s offices- still confusion of jurisdiction/ poor record keeping/ racism </a:t>
            </a:r>
          </a:p>
          <a:p>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23</a:t>
            </a:fld>
            <a:endParaRPr lang="en-US"/>
          </a:p>
        </p:txBody>
      </p:sp>
    </p:spTree>
    <p:extLst>
      <p:ext uri="{BB962C8B-B14F-4D97-AF65-F5344CB8AC3E}">
        <p14:creationId xmlns:p14="http://schemas.microsoft.com/office/powerpoint/2010/main" val="3598391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Forced sterilization:  The Family Planning Services and Population Research Act of 1970- approximately 25% (or more) of AI women sterilized (not by exercising their reproductive rights)!  </a:t>
            </a:r>
            <a:r>
              <a:rPr lang="en-US" sz="1200" dirty="0" err="1"/>
              <a:t>Coersion</a:t>
            </a:r>
            <a:r>
              <a:rPr lang="en-US" sz="1200" dirty="0"/>
              <a:t> and forced consent- threatening to take away children if no consent.  This was by IHS physicians and nurses!  </a:t>
            </a:r>
            <a:endParaRPr lang="en-GB" sz="1200" dirty="0"/>
          </a:p>
          <a:p>
            <a:endParaRPr lang="en-US" dirty="0"/>
          </a:p>
          <a:p>
            <a:r>
              <a:rPr lang="en-US" dirty="0"/>
              <a:t>Violence against the land (next slide)</a:t>
            </a:r>
          </a:p>
        </p:txBody>
      </p:sp>
      <p:sp>
        <p:nvSpPr>
          <p:cNvPr id="4" name="Slide Number Placeholder 3"/>
          <p:cNvSpPr>
            <a:spLocks noGrp="1"/>
          </p:cNvSpPr>
          <p:nvPr>
            <p:ph type="sldNum" sz="quarter" idx="5"/>
          </p:nvPr>
        </p:nvSpPr>
        <p:spPr/>
        <p:txBody>
          <a:bodyPr/>
          <a:lstStyle/>
          <a:p>
            <a:fld id="{DCB09A2F-4FAA-BB46-AB36-F2ED6B518B81}" type="slidenum">
              <a:rPr lang="en-US" smtClean="0"/>
              <a:t>24</a:t>
            </a:fld>
            <a:endParaRPr lang="en-US"/>
          </a:p>
        </p:txBody>
      </p:sp>
    </p:spTree>
    <p:extLst>
      <p:ext uri="{BB962C8B-B14F-4D97-AF65-F5344CB8AC3E}">
        <p14:creationId xmlns:p14="http://schemas.microsoft.com/office/powerpoint/2010/main" val="29603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Valuable (Native) land resources as a driving force behind land degradation: oil and natural gas pipelines, mining, fracking, and tar sands  (Trans Canada Coastal GasLink/ Dakota Access Pipeline/ Keystone XL)</a:t>
            </a:r>
          </a:p>
          <a:p>
            <a:endParaRPr lang="en-US" dirty="0"/>
          </a:p>
          <a:p>
            <a:r>
              <a:rPr lang="en-US" dirty="0"/>
              <a:t>Natives did not (and do no) acknowledge the land as “theirs” for purposes of financial or personal gains.  Land is sacred because it is critically tied to our ability to carry out our traditional practices.  Without our land, our culture weakens </a:t>
            </a:r>
          </a:p>
          <a:p>
            <a:endParaRPr lang="en-US" dirty="0"/>
          </a:p>
          <a:p>
            <a:r>
              <a:rPr lang="en-US" dirty="0"/>
              <a:t>Land grabs (Landmark case of Oklahoma July 2020):  </a:t>
            </a:r>
            <a:r>
              <a:rPr lang="en-US" sz="1200" b="0" i="0" u="none" strike="noStrike" kern="1200" dirty="0">
                <a:solidFill>
                  <a:schemeClr val="tx1"/>
                </a:solidFill>
                <a:effectLst/>
                <a:latin typeface="+mn-lt"/>
                <a:ea typeface="+mn-ea"/>
                <a:cs typeface="+mn-cs"/>
              </a:rPr>
              <a:t>The Supreme Court ruled Thursday that about half of the land in Oklahoma is within a Native American reservation, a decision that will have major consequences for both past and future criminal and civil cases.  </a:t>
            </a:r>
            <a:r>
              <a:rPr lang="en-US" dirty="0"/>
              <a:t>The ruling will have significant legal implications for eastern Oklahoma. Much of Tulsa, the state's second-largest city, is located on Muscogee (Creek) land</a:t>
            </a:r>
          </a:p>
          <a:p>
            <a:r>
              <a:rPr lang="en-US" dirty="0"/>
              <a:t>MAN CAMPS</a:t>
            </a:r>
          </a:p>
          <a:p>
            <a:endParaRPr lang="en-US" dirty="0"/>
          </a:p>
          <a:p>
            <a:r>
              <a:rPr lang="en-US" dirty="0"/>
              <a:t>Invisible in the media </a:t>
            </a:r>
          </a:p>
          <a:p>
            <a:endParaRPr lang="en-US" dirty="0"/>
          </a:p>
          <a:p>
            <a:r>
              <a:rPr lang="en-US" sz="1200" b="0" i="0" u="none" strike="noStrike" kern="1200" dirty="0">
                <a:solidFill>
                  <a:schemeClr val="tx1"/>
                </a:solidFill>
                <a:effectLst/>
                <a:latin typeface="+mn-lt"/>
                <a:ea typeface="+mn-ea"/>
                <a:cs typeface="+mn-cs"/>
              </a:rPr>
              <a:t>Back Forty Project. The proposed mine, headed by Canada-based Aquila Resources, would process gold, zinc, copper, silver and other minerals the Upper Peninsula of Michigan, which happens to be part the Menominee Tribe's original ceded territory. The mine would be located along the Menominee River and the interstate boundary waters between Michigan and Wisconsin</a:t>
            </a:r>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25</a:t>
            </a:fld>
            <a:endParaRPr lang="en-US"/>
          </a:p>
        </p:txBody>
      </p:sp>
    </p:spTree>
    <p:extLst>
      <p:ext uri="{BB962C8B-B14F-4D97-AF65-F5344CB8AC3E}">
        <p14:creationId xmlns:p14="http://schemas.microsoft.com/office/powerpoint/2010/main" val="2188823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82F56-09C1-1244-A92C-EF312407B469}" type="slidenum">
              <a:rPr lang="en-US" smtClean="0"/>
              <a:t>26</a:t>
            </a:fld>
            <a:endParaRPr lang="en-US"/>
          </a:p>
        </p:txBody>
      </p:sp>
    </p:spTree>
    <p:extLst>
      <p:ext uri="{BB962C8B-B14F-4D97-AF65-F5344CB8AC3E}">
        <p14:creationId xmlns:p14="http://schemas.microsoft.com/office/powerpoint/2010/main" val="3721663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B3B3B"/>
                </a:solidFill>
                <a:effectLst/>
                <a:latin typeface="Playfair Display" panose="020F0502020204030204" pitchFamily="34" charset="0"/>
              </a:rPr>
              <a:t>Savanna’s Act, S.227, was originally introduced in 2017 by Senator Heidi Heitkamp after the horrific murder of Savanna LaFontaine-Greywind, a pregnant member of the Spirit Lake Tribe. Senator Lisa Murkowski reintroduced the bill in 2019, and it was passed by the Senate in March 2020.  Savanna’s Act clarifies federal, state, tribal and local law enforcement responsibilities with respect to missing or murdered Indians; aims to increase communication and coordination between federal, tribal, state, and local law enforcement agencies; improves tribal access to resources and information such as the federal criminal information databases needed to respond effectively to missing and murdered Indian cases; requires data collection related to missing and murdered Indian people, regardless of where they reside; and directs U.S. attorneys to develop regionally appropriate guidelines for responding to missing or murdered Indians.</a:t>
            </a:r>
          </a:p>
          <a:p>
            <a:endParaRPr lang="en-US" b="0" i="0" u="none" strike="noStrike" dirty="0">
              <a:solidFill>
                <a:srgbClr val="3B3B3B"/>
              </a:solidFill>
              <a:effectLst/>
              <a:latin typeface="Playfair Display" panose="020F0502020204030204" pitchFamily="34" charset="0"/>
            </a:endParaRPr>
          </a:p>
          <a:p>
            <a:r>
              <a:rPr lang="en-US" b="0" i="0" u="none" strike="noStrike" dirty="0">
                <a:solidFill>
                  <a:srgbClr val="3B3B3B"/>
                </a:solidFill>
                <a:effectLst/>
                <a:latin typeface="Playfair Display" pitchFamily="2" charset="77"/>
              </a:rPr>
              <a:t>The Not Invisible Act, S.982, introduced in April 2019, is intended to “increase intergovernmental coordination to identify and combat violent crime within Indian lands and of Indians.”  The Act establishes a Joint Commission on Reducing Violent Crimes Against Indians  of local, tribal, and federal stakeholders from diverse geographic areas that will make publicly available recommendations to the Departments of Interior and of Justice on best practices both departments can take to combat disappearances, murder, trafficking, and other violent crimes against Native Americans and Alaska Natives</a:t>
            </a:r>
            <a:endParaRPr lang="en-US" b="0" i="0" u="none" strike="noStrike" dirty="0">
              <a:solidFill>
                <a:srgbClr val="1A1A1A"/>
              </a:solidFill>
              <a:effectLst/>
              <a:latin typeface="robotlight"/>
            </a:endParaRPr>
          </a:p>
          <a:p>
            <a:endParaRPr lang="en-US" b="0" i="0" u="none" strike="noStrike" dirty="0">
              <a:solidFill>
                <a:srgbClr val="1A1A1A"/>
              </a:solidFill>
              <a:effectLst/>
              <a:latin typeface="robotlight"/>
            </a:endParaRPr>
          </a:p>
          <a:p>
            <a:r>
              <a:rPr lang="en-US" b="0" i="0" u="none" strike="noStrike" dirty="0">
                <a:solidFill>
                  <a:srgbClr val="1A1A1A"/>
                </a:solidFill>
                <a:effectLst/>
                <a:latin typeface="robotlight"/>
              </a:rPr>
              <a:t>The Missing and Murdered Indigenous Women Task Force (MMIW) is charged with helping fight the abduction, homicide, violence and trafficking of Indigenous women in Wisconsin. The task force plans to focus on examining the factors that contribute to missing and murdered Indigenous women (MMIW) and the response from social service organizations, understanding the roles federal, state and tribal jurisdictions play, and improving and implementing robust data collection and reporting methods</a:t>
            </a:r>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27</a:t>
            </a:fld>
            <a:endParaRPr lang="en-US"/>
          </a:p>
        </p:txBody>
      </p:sp>
    </p:spTree>
    <p:extLst>
      <p:ext uri="{BB962C8B-B14F-4D97-AF65-F5344CB8AC3E}">
        <p14:creationId xmlns:p14="http://schemas.microsoft.com/office/powerpoint/2010/main" val="4208837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collected in the late 1970’s and early 80s revealed that IPV was a problem due to the data from the NIJ studies </a:t>
            </a: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newest version of VAWA, which passed in 2022- improvement from previous versions!! </a:t>
            </a:r>
          </a:p>
          <a:p>
            <a:r>
              <a:rPr lang="en-US" sz="1200" kern="1200" dirty="0">
                <a:solidFill>
                  <a:schemeClr val="tx1"/>
                </a:solidFill>
                <a:effectLst/>
                <a:latin typeface="+mn-lt"/>
                <a:ea typeface="+mn-ea"/>
                <a:cs typeface="+mn-cs"/>
              </a:rPr>
              <a:t>The White House, 2013), contains specific tribal provisions to enable tribal authority to prosecute crimes against Native American women by non-Native perpetrators occurring on tribal land, </a:t>
            </a:r>
            <a:r>
              <a:rPr lang="en-US" sz="1200" b="1" kern="1200" dirty="0">
                <a:solidFill>
                  <a:schemeClr val="tx1"/>
                </a:solidFill>
                <a:effectLst/>
                <a:latin typeface="+mn-lt"/>
                <a:ea typeface="+mn-ea"/>
                <a:cs typeface="+mn-cs"/>
              </a:rPr>
              <a:t>but only in limited instances such as domestic violence, dating violence or violations of protection orders that occur on tribal lands</a:t>
            </a:r>
          </a:p>
          <a:p>
            <a:endParaRPr lang="en-US" sz="1200" b="1" kern="1200" dirty="0">
              <a:solidFill>
                <a:schemeClr val="tx1"/>
              </a:solidFill>
              <a:effectLst/>
              <a:latin typeface="+mn-lt"/>
              <a:ea typeface="+mn-ea"/>
              <a:cs typeface="+mn-cs"/>
            </a:endParaRPr>
          </a:p>
          <a:p>
            <a:pPr lvl="1">
              <a:lnSpc>
                <a:spcPct val="90000"/>
              </a:lnSpc>
            </a:pPr>
            <a:r>
              <a:rPr lang="en-US" sz="2000" dirty="0"/>
              <a:t>Differs from 2013 to include: </a:t>
            </a:r>
          </a:p>
          <a:p>
            <a:pPr lvl="1">
              <a:lnSpc>
                <a:spcPct val="90000"/>
              </a:lnSpc>
            </a:pPr>
            <a:r>
              <a:rPr lang="en-US" sz="2000" dirty="0"/>
              <a:t>Expands tribal jurisdiction to include sexual assault, stalking and trafficking</a:t>
            </a:r>
          </a:p>
          <a:p>
            <a:pPr lvl="1">
              <a:lnSpc>
                <a:spcPct val="90000"/>
              </a:lnSpc>
            </a:pPr>
            <a:r>
              <a:rPr lang="en-US" sz="2000" dirty="0"/>
              <a:t>Expands tribal jurisdiction to cover child abuse and other attendant crimes (children often concurrently abused or witnesses) </a:t>
            </a:r>
          </a:p>
          <a:p>
            <a:pPr lvl="1">
              <a:lnSpc>
                <a:spcPct val="90000"/>
              </a:lnSpc>
            </a:pPr>
            <a:r>
              <a:rPr lang="en-US" sz="2000" dirty="0"/>
              <a:t>Improves data collection and response to missing and murdered women</a:t>
            </a:r>
          </a:p>
          <a:p>
            <a:pPr lvl="1">
              <a:lnSpc>
                <a:spcPct val="90000"/>
              </a:lnSpc>
            </a:pPr>
            <a:r>
              <a:rPr lang="en-US" sz="2000" dirty="0"/>
              <a:t>Creates federal punishments for violating tribal exclusion orders</a:t>
            </a:r>
          </a:p>
          <a:p>
            <a:r>
              <a:rPr lang="en-US" sz="1200" b="0" i="0" u="none" strike="noStrike" kern="1200" dirty="0">
                <a:solidFill>
                  <a:schemeClr val="tx1"/>
                </a:solidFill>
                <a:effectLst/>
                <a:latin typeface="+mn-lt"/>
                <a:ea typeface="+mn-ea"/>
                <a:cs typeface="+mn-cs"/>
              </a:rPr>
              <a:t>(Also includes protections for other vulnerable populations such as transgender and immigrants)</a:t>
            </a:r>
          </a:p>
          <a:p>
            <a:endParaRPr lang="en-US" sz="1200" b="0" i="0" u="none" strike="noStrike"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dirty="0"/>
              <a:t>Is it working? (when are these stats from)?</a:t>
            </a:r>
          </a:p>
          <a:p>
            <a:r>
              <a:rPr lang="en-US" sz="1200" dirty="0"/>
              <a:t>18 of the 573 federally recognized tribes became voluntarily compliant with the federal regulations </a:t>
            </a:r>
          </a:p>
          <a:p>
            <a:r>
              <a:rPr lang="en-US" sz="1200" dirty="0"/>
              <a:t>143 arrests of 128 different non-Indian abusers. These arrests have led to 74 convictions and 5 acquittals to date, with some cases still pending. </a:t>
            </a:r>
          </a:p>
          <a:p>
            <a:r>
              <a:rPr lang="en-US" sz="1200" dirty="0"/>
              <a:t>Tribes must adhere to ”due process” just as any court (provide a court appointed council to defend those who cannot afford one, right to a fair trial, jury of native and non-native members, </a:t>
            </a:r>
            <a:r>
              <a:rPr lang="en-US" sz="1200" dirty="0" err="1"/>
              <a:t>etc</a:t>
            </a:r>
            <a:r>
              <a:rPr lang="en-US" sz="1200" dirty="0"/>
              <a:t>)- HAS BEEN A MAJOR CHALLENGE </a:t>
            </a:r>
          </a:p>
          <a:p>
            <a:r>
              <a:rPr lang="en-US" sz="1200" dirty="0"/>
              <a:t>Major crimes still handled by FBI and US Attorney’s offices- still confusion of jurisdiction/ poor record keeping/ racism </a:t>
            </a:r>
          </a:p>
          <a:p>
            <a:endParaRPr lang="en-US" b="1" dirty="0"/>
          </a:p>
        </p:txBody>
      </p:sp>
      <p:sp>
        <p:nvSpPr>
          <p:cNvPr id="4" name="Slide Number Placeholder 3"/>
          <p:cNvSpPr>
            <a:spLocks noGrp="1"/>
          </p:cNvSpPr>
          <p:nvPr>
            <p:ph type="sldNum" sz="quarter" idx="5"/>
          </p:nvPr>
        </p:nvSpPr>
        <p:spPr/>
        <p:txBody>
          <a:bodyPr/>
          <a:lstStyle/>
          <a:p>
            <a:fld id="{DCB09A2F-4FAA-BB46-AB36-F2ED6B518B81}" type="slidenum">
              <a:rPr lang="en-US" smtClean="0"/>
              <a:t>28</a:t>
            </a:fld>
            <a:endParaRPr lang="en-US"/>
          </a:p>
        </p:txBody>
      </p:sp>
    </p:spTree>
    <p:extLst>
      <p:ext uri="{BB962C8B-B14F-4D97-AF65-F5344CB8AC3E}">
        <p14:creationId xmlns:p14="http://schemas.microsoft.com/office/powerpoint/2010/main" val="1023469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VAWA</a:t>
            </a:r>
          </a:p>
          <a:p>
            <a:endParaRPr lang="en-US" dirty="0"/>
          </a:p>
          <a:p>
            <a:r>
              <a:rPr lang="en-US" sz="1200" b="0" i="0" u="none" strike="noStrike" kern="1200" dirty="0">
                <a:solidFill>
                  <a:schemeClr val="tx1"/>
                </a:solidFill>
                <a:effectLst/>
                <a:latin typeface="+mn-lt"/>
                <a:ea typeface="+mn-ea"/>
                <a:cs typeface="+mn-cs"/>
              </a:rPr>
              <a:t>TAC:  As of 2019, only </a:t>
            </a:r>
            <a:r>
              <a:rPr lang="en-US" sz="1200" b="0" i="0" u="sng" kern="1200" dirty="0">
                <a:solidFill>
                  <a:schemeClr val="tx1"/>
                </a:solidFill>
                <a:effectLst/>
                <a:latin typeface="+mn-lt"/>
                <a:ea typeface="+mn-ea"/>
                <a:cs typeface="+mn-cs"/>
                <a:hlinkClick r:id="rId3"/>
              </a:rPr>
              <a:t>47</a:t>
            </a:r>
            <a:r>
              <a:rPr lang="en-US" sz="1200" b="0" i="0" u="none" strike="noStrike" kern="1200" dirty="0">
                <a:solidFill>
                  <a:schemeClr val="tx1"/>
                </a:solidFill>
                <a:effectLst/>
                <a:latin typeface="+mn-lt"/>
                <a:ea typeface="+mn-ea"/>
                <a:cs typeface="+mn-cs"/>
              </a:rPr>
              <a:t> of the 573 federally recognized tribes in the United States were participating in the TAC. That lack of access, due in part to the costs associated with updating computers, is critical. It means that many crimes go unreported, and tribal investigators who are called to a crime scene or who make traffic stops have a limited ability to pull up information on potential suspects. So many cases go uninvestigated, unsolved.</a:t>
            </a:r>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29</a:t>
            </a:fld>
            <a:endParaRPr lang="en-US"/>
          </a:p>
        </p:txBody>
      </p:sp>
    </p:spTree>
    <p:extLst>
      <p:ext uri="{BB962C8B-B14F-4D97-AF65-F5344CB8AC3E}">
        <p14:creationId xmlns:p14="http://schemas.microsoft.com/office/powerpoint/2010/main" val="314066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mentioned in the title, my presentation today is about topics that can activate trauma if you have a history (intimate partner violence, trafficking, MMIW) . Please step out and take care of yourself if you need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 FEMINIST PERSPECTIVE (my focus is self-identified women who have experienced IPV by men) </a:t>
            </a:r>
            <a:r>
              <a:rPr lang="en-US" dirty="0">
                <a:sym typeface="Wingdings" pitchFamily="2" charset="2"/>
              </a:rPr>
              <a:t> I will explain more in my research slides </a:t>
            </a:r>
            <a:endParaRPr lang="en-US" sz="1200" dirty="0"/>
          </a:p>
          <a:p>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3</a:t>
            </a:fld>
            <a:endParaRPr lang="en-US"/>
          </a:p>
        </p:txBody>
      </p:sp>
    </p:spTree>
    <p:extLst>
      <p:ext uri="{BB962C8B-B14F-4D97-AF65-F5344CB8AC3E}">
        <p14:creationId xmlns:p14="http://schemas.microsoft.com/office/powerpoint/2010/main" val="780420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activated medicine- the people are the medicine! (HIR Wellness)</a:t>
            </a:r>
          </a:p>
        </p:txBody>
      </p:sp>
      <p:sp>
        <p:nvSpPr>
          <p:cNvPr id="4" name="Slide Number Placeholder 3"/>
          <p:cNvSpPr>
            <a:spLocks noGrp="1"/>
          </p:cNvSpPr>
          <p:nvPr>
            <p:ph type="sldNum" sz="quarter" idx="5"/>
          </p:nvPr>
        </p:nvSpPr>
        <p:spPr/>
        <p:txBody>
          <a:bodyPr/>
          <a:lstStyle/>
          <a:p>
            <a:fld id="{7FD82F56-09C1-1244-A92C-EF312407B469}" type="slidenum">
              <a:rPr lang="en-US" smtClean="0"/>
              <a:t>30</a:t>
            </a:fld>
            <a:endParaRPr lang="en-US"/>
          </a:p>
        </p:txBody>
      </p:sp>
    </p:spTree>
    <p:extLst>
      <p:ext uri="{BB962C8B-B14F-4D97-AF65-F5344CB8AC3E}">
        <p14:creationId xmlns:p14="http://schemas.microsoft.com/office/powerpoint/2010/main" val="4003214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Indigenous researchers are knowledge seekers who work to progress Indigenous ways of being, knowing and doing in a modern and constantly evolving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researchers to be accountable to all our relations, we must make careful choices in our selection of topics, methods of data collection, forms of analysis and finally in the way we present information (healing and connection rather than further problematizing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1E8986E-4119-F24C-B20B-48C2A237EB70}" type="slidenum">
              <a:rPr lang="en-US" smtClean="0"/>
              <a:t>31</a:t>
            </a:fld>
            <a:endParaRPr lang="en-US"/>
          </a:p>
        </p:txBody>
      </p:sp>
    </p:spTree>
    <p:extLst>
      <p:ext uri="{BB962C8B-B14F-4D97-AF65-F5344CB8AC3E}">
        <p14:creationId xmlns:p14="http://schemas.microsoft.com/office/powerpoint/2010/main" val="3409970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rgbClr val="201449"/>
                </a:solidFill>
                <a:effectLst/>
                <a:latin typeface="Arial" panose="020B0604020202020204" pitchFamily="34" charset="0"/>
                <a:ea typeface="+mn-ea"/>
                <a:cs typeface="+mn-cs"/>
              </a:rPr>
              <a:t>This pilot study builds upon the academic community partnerships between University of Wisconsin-Madison, UW-Milwaukee, and the Forest County Potawatomi, Bad River, and Ho-Chunk tribal nations in Wisconsin as well as other Indigenous-led agencies in urban areas within Wisconsin </a:t>
            </a:r>
          </a:p>
          <a:p>
            <a:endParaRPr lang="en-US" sz="1000" kern="1200" dirty="0">
              <a:solidFill>
                <a:srgbClr val="201449"/>
              </a:solidFill>
              <a:effectLst/>
              <a:latin typeface="Arial" panose="020B0604020202020204" pitchFamily="34" charset="0"/>
              <a:ea typeface="+mn-ea"/>
              <a:cs typeface="+mn-cs"/>
            </a:endParaRPr>
          </a:p>
          <a:p>
            <a:r>
              <a:rPr lang="en-US" sz="1000" kern="1200" dirty="0">
                <a:solidFill>
                  <a:schemeClr val="tx1"/>
                </a:solidFill>
                <a:effectLst/>
                <a:latin typeface="+mn-lt"/>
                <a:ea typeface="+mn-ea"/>
                <a:cs typeface="+mn-cs"/>
              </a:rPr>
              <a:t>Indigenous women have unique, complex, and intersecting needs after experiences of GBV. Historical and contemporary contexts shape their intersecting identities, while environments also influence the experiences of GBV and the ability to access help, resources, and services. Indigenous women often hesitate or cannot access help and needed services after experiences of GBV because their unique needs are often not understood or met by mainstream agencies</a:t>
            </a:r>
            <a:r>
              <a:rPr lang="en-US" sz="1000" dirty="0">
                <a:effectLst/>
              </a:rPr>
              <a:t> </a:t>
            </a:r>
          </a:p>
          <a:p>
            <a:endParaRPr lang="en-US" sz="10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 community engaged participatory research conceptual framework prioritizes collaborative processes and strategies to mitigate power differentials, promotes community/academic partnerships, and when braided with an indigenous feminist thought, will enable us to center the voices and experiences of Indigenous women who have experienced multiple and interacting forms of oppression, creating a platform where women’s voices can then inform health practice and health policy</a:t>
            </a:r>
          </a:p>
          <a:p>
            <a:endParaRPr lang="en-US" dirty="0"/>
          </a:p>
        </p:txBody>
      </p:sp>
      <p:sp>
        <p:nvSpPr>
          <p:cNvPr id="4" name="Slide Number Placeholder 3"/>
          <p:cNvSpPr>
            <a:spLocks noGrp="1"/>
          </p:cNvSpPr>
          <p:nvPr>
            <p:ph type="sldNum" sz="quarter" idx="5"/>
          </p:nvPr>
        </p:nvSpPr>
        <p:spPr/>
        <p:txBody>
          <a:bodyPr/>
          <a:lstStyle/>
          <a:p>
            <a:fld id="{31E8986E-4119-F24C-B20B-48C2A237EB70}" type="slidenum">
              <a:rPr lang="en-US" smtClean="0"/>
              <a:t>32</a:t>
            </a:fld>
            <a:endParaRPr lang="en-US"/>
          </a:p>
        </p:txBody>
      </p:sp>
    </p:spTree>
    <p:extLst>
      <p:ext uri="{BB962C8B-B14F-4D97-AF65-F5344CB8AC3E}">
        <p14:creationId xmlns:p14="http://schemas.microsoft.com/office/powerpoint/2010/main" val="1229089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Climate justice nursing addresses the social, racial, economic, environmental, and multispecies justice issues of the climate crisis through centering the lived experiences and knowledges of frontline communities and safeguarding the rights of Nature to achieve planetary health.</a:t>
            </a:r>
            <a:r>
              <a:rPr lang="en-US" sz="12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69894B2-994E-4415-BEC6-33653BC133EA}" type="slidenum">
              <a:rPr lang="en-US" smtClean="0"/>
              <a:t>33</a:t>
            </a:fld>
            <a:endParaRPr lang="en-US"/>
          </a:p>
        </p:txBody>
      </p:sp>
    </p:spTree>
    <p:extLst>
      <p:ext uri="{BB962C8B-B14F-4D97-AF65-F5344CB8AC3E}">
        <p14:creationId xmlns:p14="http://schemas.microsoft.com/office/powerpoint/2010/main" val="1499135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82F56-09C1-1244-A92C-EF312407B469}" type="slidenum">
              <a:rPr lang="en-US" smtClean="0"/>
              <a:t>34</a:t>
            </a:fld>
            <a:endParaRPr lang="en-US"/>
          </a:p>
        </p:txBody>
      </p:sp>
    </p:spTree>
    <p:extLst>
      <p:ext uri="{BB962C8B-B14F-4D97-AF65-F5344CB8AC3E}">
        <p14:creationId xmlns:p14="http://schemas.microsoft.com/office/powerpoint/2010/main" val="1412174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82F56-09C1-1244-A92C-EF312407B469}" type="slidenum">
              <a:rPr lang="en-US" smtClean="0"/>
              <a:t>35</a:t>
            </a:fld>
            <a:endParaRPr lang="en-US"/>
          </a:p>
        </p:txBody>
      </p:sp>
    </p:spTree>
    <p:extLst>
      <p:ext uri="{BB962C8B-B14F-4D97-AF65-F5344CB8AC3E}">
        <p14:creationId xmlns:p14="http://schemas.microsoft.com/office/powerpoint/2010/main" val="3638477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82F56-09C1-1244-A92C-EF312407B469}" type="slidenum">
              <a:rPr lang="en-US" smtClean="0"/>
              <a:t>36</a:t>
            </a:fld>
            <a:endParaRPr lang="en-US"/>
          </a:p>
        </p:txBody>
      </p:sp>
    </p:spTree>
    <p:extLst>
      <p:ext uri="{BB962C8B-B14F-4D97-AF65-F5344CB8AC3E}">
        <p14:creationId xmlns:p14="http://schemas.microsoft.com/office/powerpoint/2010/main" val="725428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82F56-09C1-1244-A92C-EF312407B469}" type="slidenum">
              <a:rPr lang="en-US" smtClean="0"/>
              <a:t>37</a:t>
            </a:fld>
            <a:endParaRPr lang="en-US"/>
          </a:p>
        </p:txBody>
      </p:sp>
    </p:spTree>
    <p:extLst>
      <p:ext uri="{BB962C8B-B14F-4D97-AF65-F5344CB8AC3E}">
        <p14:creationId xmlns:p14="http://schemas.microsoft.com/office/powerpoint/2010/main" val="2085526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82F56-09C1-1244-A92C-EF312407B469}" type="slidenum">
              <a:rPr lang="en-US" smtClean="0"/>
              <a:t>38</a:t>
            </a:fld>
            <a:endParaRPr lang="en-US"/>
          </a:p>
        </p:txBody>
      </p:sp>
    </p:spTree>
    <p:extLst>
      <p:ext uri="{BB962C8B-B14F-4D97-AF65-F5344CB8AC3E}">
        <p14:creationId xmlns:p14="http://schemas.microsoft.com/office/powerpoint/2010/main" val="397520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begin by expressing my deep appreciation for the privilege of gathering and being present with you to share this time and this space—to give my thanks to the Elders, to the grandmothers, to the grandfathers, </a:t>
            </a:r>
          </a:p>
          <a:p>
            <a:endParaRPr lang="en-US" dirty="0"/>
          </a:p>
          <a:p>
            <a:r>
              <a:rPr lang="en-US" dirty="0"/>
              <a:t>MMIW/ MMIR awareness is a grassroots effort</a:t>
            </a:r>
          </a:p>
          <a:p>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4</a:t>
            </a:fld>
            <a:endParaRPr lang="en-US"/>
          </a:p>
        </p:txBody>
      </p:sp>
    </p:spTree>
    <p:extLst>
      <p:ext uri="{BB962C8B-B14F-4D97-AF65-F5344CB8AC3E}">
        <p14:creationId xmlns:p14="http://schemas.microsoft.com/office/powerpoint/2010/main" val="242263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82F56-09C1-1244-A92C-EF312407B469}" type="slidenum">
              <a:rPr lang="en-US" smtClean="0"/>
              <a:t>5</a:t>
            </a:fld>
            <a:endParaRPr lang="en-US"/>
          </a:p>
        </p:txBody>
      </p:sp>
    </p:spTree>
    <p:extLst>
      <p:ext uri="{BB962C8B-B14F-4D97-AF65-F5344CB8AC3E}">
        <p14:creationId xmlns:p14="http://schemas.microsoft.com/office/powerpoint/2010/main" val="419305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this talk is about today- my work as a nurse researcher and scholar </a:t>
            </a:r>
          </a:p>
        </p:txBody>
      </p:sp>
      <p:sp>
        <p:nvSpPr>
          <p:cNvPr id="4" name="Slide Number Placeholder 3"/>
          <p:cNvSpPr>
            <a:spLocks noGrp="1"/>
          </p:cNvSpPr>
          <p:nvPr>
            <p:ph type="sldNum" sz="quarter" idx="5"/>
          </p:nvPr>
        </p:nvSpPr>
        <p:spPr/>
        <p:txBody>
          <a:bodyPr/>
          <a:lstStyle/>
          <a:p>
            <a:fld id="{7FD82F56-09C1-1244-A92C-EF312407B469}" type="slidenum">
              <a:rPr lang="en-US" smtClean="0"/>
              <a:t>6</a:t>
            </a:fld>
            <a:endParaRPr lang="en-US"/>
          </a:p>
        </p:txBody>
      </p:sp>
    </p:spTree>
    <p:extLst>
      <p:ext uri="{BB962C8B-B14F-4D97-AF65-F5344CB8AC3E}">
        <p14:creationId xmlns:p14="http://schemas.microsoft.com/office/powerpoint/2010/main" val="40335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 became involved with this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want to quickly highlight the importance of discussing this topic.  Yes, it is a highly sensitive topic.  But we know from the data that many of our sisters are suffering, and most of the time, in silence.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Silent epidemic- prevalence rates are estimated and likely MUCH higher because many times IPV/ stranger rape is NOT reported to authorities (only 20% reported)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7</a:t>
            </a:fld>
            <a:endParaRPr lang="en-US"/>
          </a:p>
        </p:txBody>
      </p:sp>
    </p:spTree>
    <p:extLst>
      <p:ext uri="{BB962C8B-B14F-4D97-AF65-F5344CB8AC3E}">
        <p14:creationId xmlns:p14="http://schemas.microsoft.com/office/powerpoint/2010/main" val="276720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NISVS- The National Intimate Partner and Sexual Violence Survey (NISVS) is an ongoing survey that collects the most current and comprehensive national DV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Native Americans (American Indian/ Alaskan Natives)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 represent about 1% of the US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Women of all ages, ethnicities, and socioeconomic backgrounds can become victims of violence, however, the incidence of violence against women is greatest among Native Americans than any other racially defined group. </a:t>
            </a:r>
          </a:p>
          <a:p>
            <a:endParaRPr lang="en-US" dirty="0"/>
          </a:p>
        </p:txBody>
      </p:sp>
      <p:sp>
        <p:nvSpPr>
          <p:cNvPr id="4" name="Slide Number Placeholder 3"/>
          <p:cNvSpPr>
            <a:spLocks noGrp="1"/>
          </p:cNvSpPr>
          <p:nvPr>
            <p:ph type="sldNum" sz="quarter" idx="10"/>
          </p:nvPr>
        </p:nvSpPr>
        <p:spPr/>
        <p:txBody>
          <a:bodyPr/>
          <a:lstStyle/>
          <a:p>
            <a:fld id="{CBA111CB-2F09-5B40-8587-0942BDDF2217}" type="slidenum">
              <a:rPr lang="en-US" smtClean="0"/>
              <a:t>8</a:t>
            </a:fld>
            <a:endParaRPr lang="en-US"/>
          </a:p>
        </p:txBody>
      </p:sp>
    </p:spTree>
    <p:extLst>
      <p:ext uri="{BB962C8B-B14F-4D97-AF65-F5344CB8AC3E}">
        <p14:creationId xmlns:p14="http://schemas.microsoft.com/office/powerpoint/2010/main" val="125598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Although the federal government keeps data on virtually everything, it does not collect statistics on missing and murdered Native women, has no national database where tribes can report such crimes, no way for families or tribal investigators to seek information (Sovereign Bodies Institute)</a:t>
            </a:r>
          </a:p>
          <a:p>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NamUS</a:t>
            </a:r>
            <a:r>
              <a:rPr lang="en-US" sz="1200" b="0" i="0" u="none" strike="noStrike" kern="1200" dirty="0">
                <a:solidFill>
                  <a:schemeClr val="tx1"/>
                </a:solidFill>
                <a:effectLst/>
                <a:latin typeface="+mn-lt"/>
                <a:ea typeface="+mn-ea"/>
                <a:cs typeface="+mn-cs"/>
              </a:rPr>
              <a:t>= Only 116 of the women in the FBI's accounting were logged into </a:t>
            </a:r>
            <a:r>
              <a:rPr lang="en-US" sz="1200" b="0" i="0" u="none" strike="noStrike" kern="1200" dirty="0" err="1">
                <a:solidFill>
                  <a:schemeClr val="tx1"/>
                </a:solidFill>
                <a:effectLst/>
                <a:latin typeface="+mn-lt"/>
                <a:ea typeface="+mn-ea"/>
                <a:cs typeface="+mn-cs"/>
              </a:rPr>
              <a:t>NamUS</a:t>
            </a:r>
            <a:r>
              <a:rPr lang="en-US" sz="1200" b="0" i="0" u="none" strike="noStrike" kern="1200" dirty="0">
                <a:solidFill>
                  <a:schemeClr val="tx1"/>
                </a:solidFill>
                <a:effectLst/>
                <a:latin typeface="+mn-lt"/>
                <a:ea typeface="+mn-ea"/>
                <a:cs typeface="+mn-cs"/>
              </a:rPr>
              <a:t> (the Department of Justice's federal missing persons' database, a resource that allows law enforcement agencies to share information).</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Exact number of IWG who have gone missing or have been murdered in US is unknown- estimates ranging from approximately 5,000-7,000 (equivalent of 30,000 white women).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has been estimated that if we went back since 1900, it is likely around 20,000.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Native citizens are 6.7 percent of the population, yet between 2016 and 2018, they made </a:t>
            </a:r>
            <a:r>
              <a:rPr lang="en-US" dirty="0">
                <a:solidFill>
                  <a:schemeClr val="tx1"/>
                </a:solidFill>
              </a:rPr>
              <a:t>up </a:t>
            </a:r>
            <a:r>
              <a:rPr lang="en-US" dirty="0">
                <a:solidFill>
                  <a:schemeClr val="tx1"/>
                </a:solidFill>
                <a:hlinkClick r:id="rId3">
                  <a:extLst>
                    <a:ext uri="{A12FA001-AC4F-418D-AE19-62706E023703}">
                      <ahyp:hlinkClr xmlns:ahyp="http://schemas.microsoft.com/office/drawing/2018/hyperlinkcolor" val="tx"/>
                    </a:ext>
                  </a:extLst>
                </a:hlinkClick>
              </a:rPr>
              <a:t>26 percent</a:t>
            </a:r>
            <a:r>
              <a:rPr lang="en-US" dirty="0">
                <a:solidFill>
                  <a:schemeClr val="tx1"/>
                </a:solidFill>
              </a:rPr>
              <a:t> </a:t>
            </a:r>
            <a:r>
              <a:rPr lang="en-US" dirty="0"/>
              <a:t>of the state’s missing persons cases (WHAT STATE)</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Canadian police have. found that IW -4 percent of Canada's female population- made up nearly 25 percent of its female homicide victims in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CB09A2F-4FAA-BB46-AB36-F2ED6B518B81}" type="slidenum">
              <a:rPr lang="en-US" smtClean="0"/>
              <a:t>9</a:t>
            </a:fld>
            <a:endParaRPr lang="en-US"/>
          </a:p>
        </p:txBody>
      </p:sp>
    </p:spTree>
    <p:extLst>
      <p:ext uri="{BB962C8B-B14F-4D97-AF65-F5344CB8AC3E}">
        <p14:creationId xmlns:p14="http://schemas.microsoft.com/office/powerpoint/2010/main" val="50468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0B46-C644-B7DC-2A72-B3AE00F115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69888E-F5D3-10C9-0A05-CE582493A7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81EA5D-2CA9-6AAB-2BA7-B889106399A1}"/>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dirty="0"/>
          </a:p>
        </p:txBody>
      </p:sp>
      <p:sp>
        <p:nvSpPr>
          <p:cNvPr id="5" name="Footer Placeholder 4">
            <a:extLst>
              <a:ext uri="{FF2B5EF4-FFF2-40B4-BE49-F238E27FC236}">
                <a16:creationId xmlns:a16="http://schemas.microsoft.com/office/drawing/2014/main" id="{D535378A-2183-316B-35D6-F011B5902DB3}"/>
              </a:ext>
            </a:extLst>
          </p:cNvPr>
          <p:cNvSpPr>
            <a:spLocks noGrp="1"/>
          </p:cNvSpPr>
          <p:nvPr>
            <p:ph type="ftr" sz="quarter" idx="11"/>
          </p:nvPr>
        </p:nvSpPr>
        <p:spPr/>
        <p:txBody>
          <a:body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B49C6A69-C5CD-9061-A498-EF58D3C92074}"/>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84704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EE8B-B8C4-F6E6-F72B-B4DAF2D82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B0C574-2A3D-9573-CB31-3801F9921C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3397C-02E6-04D8-5E5A-9930520B4070}"/>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spc="50" dirty="0"/>
          </a:p>
        </p:txBody>
      </p:sp>
      <p:sp>
        <p:nvSpPr>
          <p:cNvPr id="5" name="Footer Placeholder 4">
            <a:extLst>
              <a:ext uri="{FF2B5EF4-FFF2-40B4-BE49-F238E27FC236}">
                <a16:creationId xmlns:a16="http://schemas.microsoft.com/office/drawing/2014/main" id="{96E913BB-07F2-6893-7C0B-208FB0F017A6}"/>
              </a:ext>
            </a:extLst>
          </p:cNvPr>
          <p:cNvSpPr>
            <a:spLocks noGrp="1"/>
          </p:cNvSpPr>
          <p:nvPr>
            <p:ph type="ftr" sz="quarter" idx="11"/>
          </p:nvPr>
        </p:nvSpPr>
        <p:spPr/>
        <p:txBody>
          <a:bodyPr/>
          <a:lstStyle/>
          <a:p>
            <a:endParaRPr lang="en-US" spc="50" dirty="0"/>
          </a:p>
        </p:txBody>
      </p:sp>
      <p:sp>
        <p:nvSpPr>
          <p:cNvPr id="6" name="Slide Number Placeholder 5">
            <a:extLst>
              <a:ext uri="{FF2B5EF4-FFF2-40B4-BE49-F238E27FC236}">
                <a16:creationId xmlns:a16="http://schemas.microsoft.com/office/drawing/2014/main" id="{C2B736F2-5CDD-6420-170E-EEEBC830DD8A}"/>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61909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2DE9A-3059-A972-9200-1ECB6CCE51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1A3D8C-4B76-E2B2-D84B-6DCBAE92F9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2F45E-4059-2F83-930E-22303E06B180}"/>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spc="50" dirty="0"/>
          </a:p>
        </p:txBody>
      </p:sp>
      <p:sp>
        <p:nvSpPr>
          <p:cNvPr id="5" name="Footer Placeholder 4">
            <a:extLst>
              <a:ext uri="{FF2B5EF4-FFF2-40B4-BE49-F238E27FC236}">
                <a16:creationId xmlns:a16="http://schemas.microsoft.com/office/drawing/2014/main" id="{1E7E8FB4-83E8-A80C-BF19-1A10F8297D68}"/>
              </a:ext>
            </a:extLst>
          </p:cNvPr>
          <p:cNvSpPr>
            <a:spLocks noGrp="1"/>
          </p:cNvSpPr>
          <p:nvPr>
            <p:ph type="ftr" sz="quarter" idx="11"/>
          </p:nvPr>
        </p:nvSpPr>
        <p:spPr/>
        <p:txBody>
          <a:bodyPr/>
          <a:lstStyle/>
          <a:p>
            <a:endParaRPr lang="en-US" spc="50" dirty="0"/>
          </a:p>
        </p:txBody>
      </p:sp>
      <p:sp>
        <p:nvSpPr>
          <p:cNvPr id="6" name="Slide Number Placeholder 5">
            <a:extLst>
              <a:ext uri="{FF2B5EF4-FFF2-40B4-BE49-F238E27FC236}">
                <a16:creationId xmlns:a16="http://schemas.microsoft.com/office/drawing/2014/main" id="{E56328C3-4342-052E-3B53-1774FEC426E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67783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CF63-8A51-50EE-4173-C8A454837D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29C1E-F7FD-1479-A56F-5A5690774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3BC0B-AC26-AF74-A065-5BEDC0EF7AEA}"/>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spc="50" dirty="0"/>
          </a:p>
        </p:txBody>
      </p:sp>
      <p:sp>
        <p:nvSpPr>
          <p:cNvPr id="5" name="Footer Placeholder 4">
            <a:extLst>
              <a:ext uri="{FF2B5EF4-FFF2-40B4-BE49-F238E27FC236}">
                <a16:creationId xmlns:a16="http://schemas.microsoft.com/office/drawing/2014/main" id="{FA8385DB-A8E0-EEFF-57A5-279FF929512A}"/>
              </a:ext>
            </a:extLst>
          </p:cNvPr>
          <p:cNvSpPr>
            <a:spLocks noGrp="1"/>
          </p:cNvSpPr>
          <p:nvPr>
            <p:ph type="ftr" sz="quarter" idx="11"/>
          </p:nvPr>
        </p:nvSpPr>
        <p:spPr/>
        <p:txBody>
          <a:bodyPr/>
          <a:lstStyle/>
          <a:p>
            <a:endParaRPr lang="en-US" spc="50" dirty="0"/>
          </a:p>
        </p:txBody>
      </p:sp>
      <p:sp>
        <p:nvSpPr>
          <p:cNvPr id="6" name="Slide Number Placeholder 5">
            <a:extLst>
              <a:ext uri="{FF2B5EF4-FFF2-40B4-BE49-F238E27FC236}">
                <a16:creationId xmlns:a16="http://schemas.microsoft.com/office/drawing/2014/main" id="{15839E09-B246-B99F-0406-07012E7413A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7592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5855-657F-0932-C5EC-2DA0396520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161DB0-8289-3B10-9F15-E9BABAB7D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E74316-A99F-00AA-E0A4-5F060E9E07F4}"/>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dirty="0"/>
          </a:p>
        </p:txBody>
      </p:sp>
      <p:sp>
        <p:nvSpPr>
          <p:cNvPr id="5" name="Footer Placeholder 4">
            <a:extLst>
              <a:ext uri="{FF2B5EF4-FFF2-40B4-BE49-F238E27FC236}">
                <a16:creationId xmlns:a16="http://schemas.microsoft.com/office/drawing/2014/main" id="{F9C67327-7402-145C-6A59-8C8CAB880108}"/>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E4346546-6604-65B5-83F2-5C8BFF6E447D}"/>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3429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2A43-5812-3D68-9EC5-BD0E1D123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E0F4C-3061-C1C2-FAEE-65EEFAD95B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9322A-5994-9CD7-9922-2F412B59C3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1FEF1-83DB-F4C1-F3B0-AE32FFDC9E46}"/>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spc="50" dirty="0"/>
          </a:p>
        </p:txBody>
      </p:sp>
      <p:sp>
        <p:nvSpPr>
          <p:cNvPr id="6" name="Footer Placeholder 5">
            <a:extLst>
              <a:ext uri="{FF2B5EF4-FFF2-40B4-BE49-F238E27FC236}">
                <a16:creationId xmlns:a16="http://schemas.microsoft.com/office/drawing/2014/main" id="{F963DBF7-9B5A-F129-066B-52B471E4F0AD}"/>
              </a:ext>
            </a:extLst>
          </p:cNvPr>
          <p:cNvSpPr>
            <a:spLocks noGrp="1"/>
          </p:cNvSpPr>
          <p:nvPr>
            <p:ph type="ftr" sz="quarter" idx="11"/>
          </p:nvPr>
        </p:nvSpPr>
        <p:spPr/>
        <p:txBody>
          <a:bodyPr/>
          <a:lstStyle/>
          <a:p>
            <a:endParaRPr lang="en-US" spc="50" dirty="0"/>
          </a:p>
        </p:txBody>
      </p:sp>
      <p:sp>
        <p:nvSpPr>
          <p:cNvPr id="7" name="Slide Number Placeholder 6">
            <a:extLst>
              <a:ext uri="{FF2B5EF4-FFF2-40B4-BE49-F238E27FC236}">
                <a16:creationId xmlns:a16="http://schemas.microsoft.com/office/drawing/2014/main" id="{84C427F0-69C9-8450-BE0D-C9489A80333E}"/>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2561790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6E08-94C6-27E5-2F40-A78BB10CA0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597BF2-117C-210B-FBCD-AC9B46818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230E49-F7FB-4F85-68D3-754FE979C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959B3-8E88-FA40-F4D8-EF10D656C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BCEBE4-7653-B951-546B-E80F8B594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31945E-9304-3CBB-0928-0132EA7DAAD5}"/>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spc="50" dirty="0"/>
          </a:p>
        </p:txBody>
      </p:sp>
      <p:sp>
        <p:nvSpPr>
          <p:cNvPr id="8" name="Footer Placeholder 7">
            <a:extLst>
              <a:ext uri="{FF2B5EF4-FFF2-40B4-BE49-F238E27FC236}">
                <a16:creationId xmlns:a16="http://schemas.microsoft.com/office/drawing/2014/main" id="{58EEC060-4486-1C3D-2D71-ED2B321B3910}"/>
              </a:ext>
            </a:extLst>
          </p:cNvPr>
          <p:cNvSpPr>
            <a:spLocks noGrp="1"/>
          </p:cNvSpPr>
          <p:nvPr>
            <p:ph type="ftr" sz="quarter" idx="11"/>
          </p:nvPr>
        </p:nvSpPr>
        <p:spPr/>
        <p:txBody>
          <a:bodyPr/>
          <a:lstStyle/>
          <a:p>
            <a:endParaRPr lang="en-US" spc="50" dirty="0"/>
          </a:p>
        </p:txBody>
      </p:sp>
      <p:sp>
        <p:nvSpPr>
          <p:cNvPr id="9" name="Slide Number Placeholder 8">
            <a:extLst>
              <a:ext uri="{FF2B5EF4-FFF2-40B4-BE49-F238E27FC236}">
                <a16:creationId xmlns:a16="http://schemas.microsoft.com/office/drawing/2014/main" id="{22B30129-5ADD-59B0-4183-D9C9FD90DEE4}"/>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060073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0C01-5EE3-1526-CD45-D4FDE338E6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37DBD-0EC5-9579-A6E5-192E5DD4A906}"/>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dirty="0"/>
          </a:p>
        </p:txBody>
      </p:sp>
      <p:sp>
        <p:nvSpPr>
          <p:cNvPr id="4" name="Footer Placeholder 3">
            <a:extLst>
              <a:ext uri="{FF2B5EF4-FFF2-40B4-BE49-F238E27FC236}">
                <a16:creationId xmlns:a16="http://schemas.microsoft.com/office/drawing/2014/main" id="{43FBCEA7-F7C5-E4F8-5132-2C3819AF0C6C}"/>
              </a:ext>
            </a:extLst>
          </p:cNvPr>
          <p:cNvSpPr>
            <a:spLocks noGrp="1"/>
          </p:cNvSpPr>
          <p:nvPr>
            <p:ph type="ftr" sz="quarter" idx="11"/>
          </p:nvPr>
        </p:nvSpPr>
        <p:spPr/>
        <p:txBody>
          <a:bodyPr/>
          <a:lstStyle/>
          <a:p>
            <a:endParaRPr lang="en-US" dirty="0">
              <a:solidFill>
                <a:schemeClr val="tx1"/>
              </a:solidFill>
            </a:endParaRPr>
          </a:p>
        </p:txBody>
      </p:sp>
      <p:sp>
        <p:nvSpPr>
          <p:cNvPr id="5" name="Slide Number Placeholder 4">
            <a:extLst>
              <a:ext uri="{FF2B5EF4-FFF2-40B4-BE49-F238E27FC236}">
                <a16:creationId xmlns:a16="http://schemas.microsoft.com/office/drawing/2014/main" id="{65EDE8C8-DE1E-1314-DF1E-D9AD2BA568D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2564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22B0B7-5154-FA92-4402-AFD7C1B2596C}"/>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dirty="0"/>
          </a:p>
        </p:txBody>
      </p:sp>
      <p:sp>
        <p:nvSpPr>
          <p:cNvPr id="3" name="Footer Placeholder 2">
            <a:extLst>
              <a:ext uri="{FF2B5EF4-FFF2-40B4-BE49-F238E27FC236}">
                <a16:creationId xmlns:a16="http://schemas.microsoft.com/office/drawing/2014/main" id="{EA91B73E-C937-91EA-57AE-59C936D08329}"/>
              </a:ext>
            </a:extLst>
          </p:cNvPr>
          <p:cNvSpPr>
            <a:spLocks noGrp="1"/>
          </p:cNvSpPr>
          <p:nvPr>
            <p:ph type="ftr" sz="quarter" idx="11"/>
          </p:nvPr>
        </p:nvSpPr>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31485A2D-127D-E127-F5DB-3068E9CFB83C}"/>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18784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3254-3381-C3A0-5EE1-A1C808005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C292B5-4002-42DF-35B1-69D384BA8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FBB73-6935-176F-7593-E355C3ABB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8EA2A-2FD7-E0E1-0E1E-A186E6AE0ECD}"/>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spc="50" dirty="0"/>
          </a:p>
        </p:txBody>
      </p:sp>
      <p:sp>
        <p:nvSpPr>
          <p:cNvPr id="6" name="Footer Placeholder 5">
            <a:extLst>
              <a:ext uri="{FF2B5EF4-FFF2-40B4-BE49-F238E27FC236}">
                <a16:creationId xmlns:a16="http://schemas.microsoft.com/office/drawing/2014/main" id="{5B838E9F-3B53-57FC-D361-433186EDADC6}"/>
              </a:ext>
            </a:extLst>
          </p:cNvPr>
          <p:cNvSpPr>
            <a:spLocks noGrp="1"/>
          </p:cNvSpPr>
          <p:nvPr>
            <p:ph type="ftr" sz="quarter" idx="11"/>
          </p:nvPr>
        </p:nvSpPr>
        <p:spPr/>
        <p:txBody>
          <a:bodyPr/>
          <a:lstStyle/>
          <a:p>
            <a:endParaRPr lang="en-US" spc="50" dirty="0"/>
          </a:p>
        </p:txBody>
      </p:sp>
      <p:sp>
        <p:nvSpPr>
          <p:cNvPr id="7" name="Slide Number Placeholder 6">
            <a:extLst>
              <a:ext uri="{FF2B5EF4-FFF2-40B4-BE49-F238E27FC236}">
                <a16:creationId xmlns:a16="http://schemas.microsoft.com/office/drawing/2014/main" id="{A16362C9-E7C8-04C0-6EE7-86A3B75D1CEE}"/>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8641487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098FE-85B0-565B-CD30-43CB339D8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EE0A84-4B79-FB14-4E2F-E69021158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DF6593-0FD2-063B-D57D-BE69C64BA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165D2-742B-B430-5FC1-9749D2C24C12}"/>
              </a:ext>
            </a:extLst>
          </p:cNvPr>
          <p:cNvSpPr>
            <a:spLocks noGrp="1"/>
          </p:cNvSpPr>
          <p:nvPr>
            <p:ph type="dt" sz="half" idx="10"/>
          </p:nvPr>
        </p:nvSpPr>
        <p:spPr/>
        <p:txBody>
          <a:bodyPr/>
          <a:lstStyle/>
          <a:p>
            <a:pPr algn="r"/>
            <a:fld id="{A37D6D71-8B28-4ED6-B932-04B197003D23}" type="datetimeFigureOut">
              <a:rPr lang="en-US" smtClean="0"/>
              <a:pPr algn="r"/>
              <a:t>11/8/2023</a:t>
            </a:fld>
            <a:endParaRPr lang="en-US" dirty="0"/>
          </a:p>
        </p:txBody>
      </p:sp>
      <p:sp>
        <p:nvSpPr>
          <p:cNvPr id="6" name="Footer Placeholder 5">
            <a:extLst>
              <a:ext uri="{FF2B5EF4-FFF2-40B4-BE49-F238E27FC236}">
                <a16:creationId xmlns:a16="http://schemas.microsoft.com/office/drawing/2014/main" id="{65E95DB9-989C-4280-D183-573AAAC6244D}"/>
              </a:ext>
            </a:extLst>
          </p:cNvPr>
          <p:cNvSpPr>
            <a:spLocks noGrp="1"/>
          </p:cNvSpPr>
          <p:nvPr>
            <p:ph type="ftr" sz="quarter" idx="11"/>
          </p:nvPr>
        </p:nvSpPr>
        <p:spPr/>
        <p:txBody>
          <a:bodyPr/>
          <a:lstStyle/>
          <a:p>
            <a:endParaRPr lang="en-US" dirty="0">
              <a:effectLst>
                <a:outerShdw blurRad="50800" dist="38100" dir="2700000" algn="tl" rotWithShape="0">
                  <a:prstClr val="black">
                    <a:alpha val="43000"/>
                  </a:prstClr>
                </a:outerShdw>
              </a:effectLst>
            </a:endParaRPr>
          </a:p>
        </p:txBody>
      </p:sp>
      <p:sp>
        <p:nvSpPr>
          <p:cNvPr id="7" name="Slide Number Placeholder 6">
            <a:extLst>
              <a:ext uri="{FF2B5EF4-FFF2-40B4-BE49-F238E27FC236}">
                <a16:creationId xmlns:a16="http://schemas.microsoft.com/office/drawing/2014/main" id="{17E854CA-CB3A-E894-C3C6-BF4FDCDE641E}"/>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74000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99985-32FA-1E0B-E922-2E8061B7F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81386-2AB4-EB69-ECE3-A976F26C8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E097-3613-8651-4F10-75FE327071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11/8/2023</a:t>
            </a:fld>
            <a:endParaRPr lang="en-US" spc="50" dirty="0"/>
          </a:p>
        </p:txBody>
      </p:sp>
      <p:sp>
        <p:nvSpPr>
          <p:cNvPr id="5" name="Footer Placeholder 4">
            <a:extLst>
              <a:ext uri="{FF2B5EF4-FFF2-40B4-BE49-F238E27FC236}">
                <a16:creationId xmlns:a16="http://schemas.microsoft.com/office/drawing/2014/main" id="{AD2FFD82-38FA-28A1-9D60-31049F742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a:extLst>
              <a:ext uri="{FF2B5EF4-FFF2-40B4-BE49-F238E27FC236}">
                <a16:creationId xmlns:a16="http://schemas.microsoft.com/office/drawing/2014/main" id="{0E74D4C2-D237-5F19-7F3E-A530B8E3E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4249268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zdzM6krfaKY" TargetMode="External"/><Relationship Id="rId7" Type="http://schemas.openxmlformats.org/officeDocument/2006/relationships/hyperlink" Target="https://youtu.be/hOXyGJuRMmo"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youtu.be/DdjXyUPXtZs" TargetMode="External"/><Relationship Id="rId5" Type="http://schemas.openxmlformats.org/officeDocument/2006/relationships/hyperlink" Target="https://youtu.be/-slFVM4ECUk" TargetMode="External"/><Relationship Id="rId4" Type="http://schemas.openxmlformats.org/officeDocument/2006/relationships/hyperlink" Target="https://youtu.be/6GbGL7dmEwA"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theways.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cdc.gov/violenceprevention/nisvs/index.html" TargetMode="External"/><Relationship Id="rId5" Type="http://schemas.openxmlformats.org/officeDocument/2006/relationships/hyperlink" Target="https://www.dhs.wisconsin.gov/minority-health/population/amind-pop.htm" TargetMode="External"/><Relationship Id="rId4" Type="http://schemas.openxmlformats.org/officeDocument/2006/relationships/hyperlink" Target="https://native-land.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11D38E-9A57-1244-9412-A044610C10B7}"/>
              </a:ext>
            </a:extLst>
          </p:cNvPr>
          <p:cNvPicPr>
            <a:picLocks noChangeAspect="1"/>
          </p:cNvPicPr>
          <p:nvPr/>
        </p:nvPicPr>
        <p:blipFill rotWithShape="1">
          <a:blip r:embed="rId3">
            <a:alphaModFix amt="50000"/>
          </a:blip>
          <a:srcRect t="15709"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83914D77-BAA5-A942-BA86-9D024F0C903E}"/>
              </a:ext>
            </a:extLst>
          </p:cNvPr>
          <p:cNvSpPr>
            <a:spLocks noGrp="1"/>
          </p:cNvSpPr>
          <p:nvPr>
            <p:ph type="ctrTitle"/>
          </p:nvPr>
        </p:nvSpPr>
        <p:spPr>
          <a:xfrm>
            <a:off x="1524000" y="1122363"/>
            <a:ext cx="9144000" cy="3063240"/>
          </a:xfrm>
        </p:spPr>
        <p:txBody>
          <a:bodyPr>
            <a:normAutofit/>
          </a:bodyPr>
          <a:lstStyle/>
          <a:p>
            <a:r>
              <a:rPr lang="en-US" sz="4100" dirty="0">
                <a:solidFill>
                  <a:schemeClr val="bg1"/>
                </a:solidFill>
              </a:rPr>
              <a:t>Maamwi Noojimodaa (let’s heal together): Indigenous-led and survivor-led efforts to address the crisis of Missing and Murdered Indigenous Relatives (MMIR)</a:t>
            </a:r>
          </a:p>
        </p:txBody>
      </p:sp>
      <p:sp>
        <p:nvSpPr>
          <p:cNvPr id="3" name="Subtitle 2">
            <a:extLst>
              <a:ext uri="{FF2B5EF4-FFF2-40B4-BE49-F238E27FC236}">
                <a16:creationId xmlns:a16="http://schemas.microsoft.com/office/drawing/2014/main" id="{A2E6FD0F-68D4-EA4E-B620-2274BE240D1E}"/>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Dr. Jeneile Luebke PhD, RN</a:t>
            </a:r>
          </a:p>
          <a:p>
            <a:r>
              <a:rPr lang="en-US">
                <a:solidFill>
                  <a:schemeClr val="bg1"/>
                </a:solidFill>
              </a:rPr>
              <a:t>Assistant Professor- Nursing</a:t>
            </a:r>
          </a:p>
          <a:p>
            <a:r>
              <a:rPr lang="en-US">
                <a:solidFill>
                  <a:schemeClr val="bg1"/>
                </a:solidFill>
              </a:rPr>
              <a:t>University of Wisconsin- Madison</a:t>
            </a: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088ACE8-1284-B03E-2650-D373A790E245}"/>
              </a:ext>
            </a:extLst>
          </p:cNvPr>
          <p:cNvSpPr txBox="1"/>
          <p:nvPr/>
        </p:nvSpPr>
        <p:spPr>
          <a:xfrm>
            <a:off x="10156371" y="653143"/>
            <a:ext cx="184731" cy="369332"/>
          </a:xfrm>
          <a:prstGeom prst="rect">
            <a:avLst/>
          </a:prstGeom>
          <a:noFill/>
          <a:ln>
            <a:solidFill>
              <a:schemeClr val="accent5">
                <a:lumMod val="60000"/>
                <a:lumOff val="40000"/>
              </a:schemeClr>
            </a:solidFill>
          </a:ln>
        </p:spPr>
        <p:txBody>
          <a:bodyPr wrap="none" rtlCol="0">
            <a:spAutoFit/>
          </a:bodyPr>
          <a:lstStyle/>
          <a:p>
            <a:endParaRPr lang="en-US" dirty="0"/>
          </a:p>
        </p:txBody>
      </p:sp>
    </p:spTree>
    <p:extLst>
      <p:ext uri="{BB962C8B-B14F-4D97-AF65-F5344CB8AC3E}">
        <p14:creationId xmlns:p14="http://schemas.microsoft.com/office/powerpoint/2010/main" val="319139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2D0D-F77F-9A42-B8D9-E5A77F3028B8}"/>
              </a:ext>
            </a:extLst>
          </p:cNvPr>
          <p:cNvSpPr>
            <a:spLocks noGrp="1"/>
          </p:cNvSpPr>
          <p:nvPr>
            <p:ph type="title"/>
          </p:nvPr>
        </p:nvSpPr>
        <p:spPr>
          <a:xfrm>
            <a:off x="1349831" y="1442154"/>
            <a:ext cx="5461515" cy="3091290"/>
          </a:xfrm>
        </p:spPr>
        <p:txBody>
          <a:bodyPr vert="horz" lIns="91440" tIns="45720" rIns="91440" bIns="45720" rtlCol="0" anchor="ctr">
            <a:normAutofit/>
          </a:bodyPr>
          <a:lstStyle/>
          <a:p>
            <a:r>
              <a:rPr lang="en-US" sz="4800" kern="1200" dirty="0">
                <a:solidFill>
                  <a:schemeClr val="tx2"/>
                </a:solidFill>
                <a:latin typeface="+mj-lt"/>
                <a:ea typeface="+mj-ea"/>
                <a:cs typeface="+mj-cs"/>
              </a:rPr>
              <a:t>How did we get here?</a:t>
            </a:r>
          </a:p>
        </p:txBody>
      </p:sp>
      <p:sp>
        <p:nvSpPr>
          <p:cNvPr id="3" name="Text Placeholder 2">
            <a:extLst>
              <a:ext uri="{FF2B5EF4-FFF2-40B4-BE49-F238E27FC236}">
                <a16:creationId xmlns:a16="http://schemas.microsoft.com/office/drawing/2014/main" id="{D6A7C090-7D64-B24B-A9C7-3B2325174133}"/>
              </a:ext>
            </a:extLst>
          </p:cNvPr>
          <p:cNvSpPr>
            <a:spLocks noGrp="1"/>
          </p:cNvSpPr>
          <p:nvPr>
            <p:ph type="body" idx="1"/>
          </p:nvPr>
        </p:nvSpPr>
        <p:spPr>
          <a:xfrm>
            <a:off x="1349830" y="4533445"/>
            <a:ext cx="5461515" cy="1378365"/>
          </a:xfrm>
        </p:spPr>
        <p:txBody>
          <a:bodyPr vert="horz" lIns="91440" tIns="45720" rIns="91440" bIns="45720" rtlCol="0" anchor="ctr">
            <a:normAutofit/>
          </a:bodyPr>
          <a:lstStyle/>
          <a:p>
            <a:r>
              <a:rPr lang="en-US" sz="2000" kern="1200" dirty="0">
                <a:solidFill>
                  <a:schemeClr val="tx1"/>
                </a:solidFill>
                <a:latin typeface="+mn-lt"/>
                <a:ea typeface="+mn-ea"/>
                <a:cs typeface="+mn-cs"/>
              </a:rPr>
              <a:t>intersecting systems of oppression &amp; Root causes </a:t>
            </a:r>
          </a:p>
        </p:txBody>
      </p:sp>
      <p:sp>
        <p:nvSpPr>
          <p:cNvPr id="48" name="Freeform: Shape 7">
            <a:extLst>
              <a:ext uri="{FF2B5EF4-FFF2-40B4-BE49-F238E27FC236}">
                <a16:creationId xmlns:a16="http://schemas.microsoft.com/office/drawing/2014/main" id="{67597FFB-2076-35E3-289C-10F5A9D34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488119" flipH="1">
            <a:off x="8921835" y="872816"/>
            <a:ext cx="527648" cy="503504"/>
          </a:xfrm>
          <a:custGeom>
            <a:avLst/>
            <a:gdLst>
              <a:gd name="connsiteX0" fmla="*/ 845218 w 2601267"/>
              <a:gd name="connsiteY0" fmla="*/ 6508 h 3247197"/>
              <a:gd name="connsiteX1" fmla="*/ 666313 w 2601267"/>
              <a:gd name="connsiteY1" fmla="*/ 158908 h 3247197"/>
              <a:gd name="connsiteX2" fmla="*/ 778957 w 2601267"/>
              <a:gd name="connsiteY2" fmla="*/ 3213534 h 3247197"/>
              <a:gd name="connsiteX3" fmla="*/ 1415061 w 2601267"/>
              <a:gd name="connsiteY3" fmla="*/ 3240039 h 3247197"/>
              <a:gd name="connsiteX4" fmla="*/ 1965026 w 2601267"/>
              <a:gd name="connsiteY4" fmla="*/ 2994874 h 3247197"/>
              <a:gd name="connsiteX5" fmla="*/ 2521618 w 2601267"/>
              <a:gd name="connsiteY5" fmla="*/ 2179865 h 3247197"/>
              <a:gd name="connsiteX6" fmla="*/ 2601131 w 2601267"/>
              <a:gd name="connsiteY6" fmla="*/ 1722665 h 3247197"/>
              <a:gd name="connsiteX7" fmla="*/ 2501739 w 2601267"/>
              <a:gd name="connsiteY7" fmla="*/ 1238960 h 3247197"/>
              <a:gd name="connsiteX8" fmla="*/ 2276452 w 2601267"/>
              <a:gd name="connsiteY8" fmla="*/ 801639 h 3247197"/>
              <a:gd name="connsiteX9" fmla="*/ 1627096 w 2601267"/>
              <a:gd name="connsiteY9" fmla="*/ 198665 h 3247197"/>
              <a:gd name="connsiteX10" fmla="*/ 1415061 w 2601267"/>
              <a:gd name="connsiteY10" fmla="*/ 132404 h 3247197"/>
              <a:gd name="connsiteX11" fmla="*/ 1189774 w 2601267"/>
              <a:gd name="connsiteY11" fmla="*/ 79395 h 3247197"/>
              <a:gd name="connsiteX12" fmla="*/ 1024122 w 2601267"/>
              <a:gd name="connsiteY12" fmla="*/ 46265 h 3247197"/>
              <a:gd name="connsiteX13" fmla="*/ 878348 w 2601267"/>
              <a:gd name="connsiteY13" fmla="*/ 52891 h 3247197"/>
              <a:gd name="connsiteX14" fmla="*/ 818713 w 2601267"/>
              <a:gd name="connsiteY14" fmla="*/ 26387 h 3247197"/>
              <a:gd name="connsiteX15" fmla="*/ 845218 w 2601267"/>
              <a:gd name="connsiteY15" fmla="*/ 6508 h 3247197"/>
              <a:gd name="connsiteX0" fmla="*/ 1205667 w 2961716"/>
              <a:gd name="connsiteY0" fmla="*/ 75319 h 3445468"/>
              <a:gd name="connsiteX1" fmla="*/ 72605 w 2961716"/>
              <a:gd name="connsiteY1" fmla="*/ 1175249 h 3445468"/>
              <a:gd name="connsiteX2" fmla="*/ 1139406 w 2961716"/>
              <a:gd name="connsiteY2" fmla="*/ 3282345 h 3445468"/>
              <a:gd name="connsiteX3" fmla="*/ 1775510 w 2961716"/>
              <a:gd name="connsiteY3" fmla="*/ 3308850 h 3445468"/>
              <a:gd name="connsiteX4" fmla="*/ 2325475 w 2961716"/>
              <a:gd name="connsiteY4" fmla="*/ 3063685 h 3445468"/>
              <a:gd name="connsiteX5" fmla="*/ 2882067 w 2961716"/>
              <a:gd name="connsiteY5" fmla="*/ 2248676 h 3445468"/>
              <a:gd name="connsiteX6" fmla="*/ 2961580 w 2961716"/>
              <a:gd name="connsiteY6" fmla="*/ 1791476 h 3445468"/>
              <a:gd name="connsiteX7" fmla="*/ 2862188 w 2961716"/>
              <a:gd name="connsiteY7" fmla="*/ 1307771 h 3445468"/>
              <a:gd name="connsiteX8" fmla="*/ 2636901 w 2961716"/>
              <a:gd name="connsiteY8" fmla="*/ 870450 h 3445468"/>
              <a:gd name="connsiteX9" fmla="*/ 1987545 w 2961716"/>
              <a:gd name="connsiteY9" fmla="*/ 267476 h 3445468"/>
              <a:gd name="connsiteX10" fmla="*/ 1775510 w 2961716"/>
              <a:gd name="connsiteY10" fmla="*/ 201215 h 3445468"/>
              <a:gd name="connsiteX11" fmla="*/ 1550223 w 2961716"/>
              <a:gd name="connsiteY11" fmla="*/ 148206 h 3445468"/>
              <a:gd name="connsiteX12" fmla="*/ 1384571 w 2961716"/>
              <a:gd name="connsiteY12" fmla="*/ 115076 h 3445468"/>
              <a:gd name="connsiteX13" fmla="*/ 1238797 w 2961716"/>
              <a:gd name="connsiteY13" fmla="*/ 121702 h 3445468"/>
              <a:gd name="connsiteX14" fmla="*/ 1179162 w 2961716"/>
              <a:gd name="connsiteY14" fmla="*/ 95198 h 3445468"/>
              <a:gd name="connsiteX15" fmla="*/ 1205667 w 2961716"/>
              <a:gd name="connsiteY15" fmla="*/ 75319 h 3445468"/>
              <a:gd name="connsiteX0" fmla="*/ 1237442 w 2993491"/>
              <a:gd name="connsiteY0" fmla="*/ 75319 h 3308850"/>
              <a:gd name="connsiteX1" fmla="*/ 104380 w 2993491"/>
              <a:gd name="connsiteY1" fmla="*/ 1175249 h 3308850"/>
              <a:gd name="connsiteX2" fmla="*/ 243528 w 2993491"/>
              <a:gd name="connsiteY2" fmla="*/ 2878153 h 3308850"/>
              <a:gd name="connsiteX3" fmla="*/ 1807285 w 2993491"/>
              <a:gd name="connsiteY3" fmla="*/ 3308850 h 3308850"/>
              <a:gd name="connsiteX4" fmla="*/ 2357250 w 2993491"/>
              <a:gd name="connsiteY4" fmla="*/ 3063685 h 3308850"/>
              <a:gd name="connsiteX5" fmla="*/ 2913842 w 2993491"/>
              <a:gd name="connsiteY5" fmla="*/ 2248676 h 3308850"/>
              <a:gd name="connsiteX6" fmla="*/ 2993355 w 2993491"/>
              <a:gd name="connsiteY6" fmla="*/ 1791476 h 3308850"/>
              <a:gd name="connsiteX7" fmla="*/ 2893963 w 2993491"/>
              <a:gd name="connsiteY7" fmla="*/ 1307771 h 3308850"/>
              <a:gd name="connsiteX8" fmla="*/ 2668676 w 2993491"/>
              <a:gd name="connsiteY8" fmla="*/ 870450 h 3308850"/>
              <a:gd name="connsiteX9" fmla="*/ 2019320 w 2993491"/>
              <a:gd name="connsiteY9" fmla="*/ 267476 h 3308850"/>
              <a:gd name="connsiteX10" fmla="*/ 1807285 w 2993491"/>
              <a:gd name="connsiteY10" fmla="*/ 201215 h 3308850"/>
              <a:gd name="connsiteX11" fmla="*/ 1581998 w 2993491"/>
              <a:gd name="connsiteY11" fmla="*/ 148206 h 3308850"/>
              <a:gd name="connsiteX12" fmla="*/ 1416346 w 2993491"/>
              <a:gd name="connsiteY12" fmla="*/ 115076 h 3308850"/>
              <a:gd name="connsiteX13" fmla="*/ 1270572 w 2993491"/>
              <a:gd name="connsiteY13" fmla="*/ 121702 h 3308850"/>
              <a:gd name="connsiteX14" fmla="*/ 1210937 w 2993491"/>
              <a:gd name="connsiteY14" fmla="*/ 95198 h 3308850"/>
              <a:gd name="connsiteX15" fmla="*/ 1237442 w 2993491"/>
              <a:gd name="connsiteY15" fmla="*/ 75319 h 3308850"/>
              <a:gd name="connsiteX0" fmla="*/ 1209047 w 2991601"/>
              <a:gd name="connsiteY0" fmla="*/ 0 h 3213652"/>
              <a:gd name="connsiteX1" fmla="*/ 102490 w 2991601"/>
              <a:gd name="connsiteY1" fmla="*/ 1080051 h 3213652"/>
              <a:gd name="connsiteX2" fmla="*/ 241638 w 2991601"/>
              <a:gd name="connsiteY2" fmla="*/ 2782955 h 3213652"/>
              <a:gd name="connsiteX3" fmla="*/ 1805395 w 2991601"/>
              <a:gd name="connsiteY3" fmla="*/ 3213652 h 3213652"/>
              <a:gd name="connsiteX4" fmla="*/ 2355360 w 2991601"/>
              <a:gd name="connsiteY4" fmla="*/ 2968487 h 3213652"/>
              <a:gd name="connsiteX5" fmla="*/ 2911952 w 2991601"/>
              <a:gd name="connsiteY5" fmla="*/ 2153478 h 3213652"/>
              <a:gd name="connsiteX6" fmla="*/ 2991465 w 2991601"/>
              <a:gd name="connsiteY6" fmla="*/ 1696278 h 3213652"/>
              <a:gd name="connsiteX7" fmla="*/ 2892073 w 2991601"/>
              <a:gd name="connsiteY7" fmla="*/ 1212573 h 3213652"/>
              <a:gd name="connsiteX8" fmla="*/ 2666786 w 2991601"/>
              <a:gd name="connsiteY8" fmla="*/ 775252 h 3213652"/>
              <a:gd name="connsiteX9" fmla="*/ 2017430 w 2991601"/>
              <a:gd name="connsiteY9" fmla="*/ 172278 h 3213652"/>
              <a:gd name="connsiteX10" fmla="*/ 1805395 w 2991601"/>
              <a:gd name="connsiteY10" fmla="*/ 106017 h 3213652"/>
              <a:gd name="connsiteX11" fmla="*/ 1580108 w 2991601"/>
              <a:gd name="connsiteY11" fmla="*/ 53008 h 3213652"/>
              <a:gd name="connsiteX12" fmla="*/ 1414456 w 2991601"/>
              <a:gd name="connsiteY12" fmla="*/ 19878 h 3213652"/>
              <a:gd name="connsiteX13" fmla="*/ 1268682 w 2991601"/>
              <a:gd name="connsiteY13" fmla="*/ 26504 h 3213652"/>
              <a:gd name="connsiteX14" fmla="*/ 1209047 w 2991601"/>
              <a:gd name="connsiteY14" fmla="*/ 0 h 3213652"/>
              <a:gd name="connsiteX0" fmla="*/ 564076 w 2949603"/>
              <a:gd name="connsiteY0" fmla="*/ 153160 h 3201160"/>
              <a:gd name="connsiteX1" fmla="*/ 60492 w 2949603"/>
              <a:gd name="connsiteY1" fmla="*/ 1067559 h 3201160"/>
              <a:gd name="connsiteX2" fmla="*/ 199640 w 2949603"/>
              <a:gd name="connsiteY2" fmla="*/ 2770463 h 3201160"/>
              <a:gd name="connsiteX3" fmla="*/ 1763397 w 2949603"/>
              <a:gd name="connsiteY3" fmla="*/ 3201160 h 3201160"/>
              <a:gd name="connsiteX4" fmla="*/ 2313362 w 2949603"/>
              <a:gd name="connsiteY4" fmla="*/ 2955995 h 3201160"/>
              <a:gd name="connsiteX5" fmla="*/ 2869954 w 2949603"/>
              <a:gd name="connsiteY5" fmla="*/ 2140986 h 3201160"/>
              <a:gd name="connsiteX6" fmla="*/ 2949467 w 2949603"/>
              <a:gd name="connsiteY6" fmla="*/ 1683786 h 3201160"/>
              <a:gd name="connsiteX7" fmla="*/ 2850075 w 2949603"/>
              <a:gd name="connsiteY7" fmla="*/ 1200081 h 3201160"/>
              <a:gd name="connsiteX8" fmla="*/ 2624788 w 2949603"/>
              <a:gd name="connsiteY8" fmla="*/ 762760 h 3201160"/>
              <a:gd name="connsiteX9" fmla="*/ 1975432 w 2949603"/>
              <a:gd name="connsiteY9" fmla="*/ 159786 h 3201160"/>
              <a:gd name="connsiteX10" fmla="*/ 1763397 w 2949603"/>
              <a:gd name="connsiteY10" fmla="*/ 93525 h 3201160"/>
              <a:gd name="connsiteX11" fmla="*/ 1538110 w 2949603"/>
              <a:gd name="connsiteY11" fmla="*/ 40516 h 3201160"/>
              <a:gd name="connsiteX12" fmla="*/ 1372458 w 2949603"/>
              <a:gd name="connsiteY12" fmla="*/ 7386 h 3201160"/>
              <a:gd name="connsiteX13" fmla="*/ 1226684 w 2949603"/>
              <a:gd name="connsiteY13" fmla="*/ 14012 h 3201160"/>
              <a:gd name="connsiteX14" fmla="*/ 564076 w 2949603"/>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624788 w 2949538"/>
              <a:gd name="connsiteY8" fmla="*/ 762760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595248 w 2949538"/>
              <a:gd name="connsiteY8" fmla="*/ 653943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44905 h 3192905"/>
              <a:gd name="connsiteX1" fmla="*/ 60492 w 2949538"/>
              <a:gd name="connsiteY1" fmla="*/ 1059304 h 3192905"/>
              <a:gd name="connsiteX2" fmla="*/ 199640 w 2949538"/>
              <a:gd name="connsiteY2" fmla="*/ 2762208 h 3192905"/>
              <a:gd name="connsiteX3" fmla="*/ 1763397 w 2949538"/>
              <a:gd name="connsiteY3" fmla="*/ 3192905 h 3192905"/>
              <a:gd name="connsiteX4" fmla="*/ 2313362 w 2949538"/>
              <a:gd name="connsiteY4" fmla="*/ 2947740 h 3192905"/>
              <a:gd name="connsiteX5" fmla="*/ 2869954 w 2949538"/>
              <a:gd name="connsiteY5" fmla="*/ 2132731 h 3192905"/>
              <a:gd name="connsiteX6" fmla="*/ 2949467 w 2949538"/>
              <a:gd name="connsiteY6" fmla="*/ 1675531 h 3192905"/>
              <a:gd name="connsiteX7" fmla="*/ 2855983 w 2949538"/>
              <a:gd name="connsiteY7" fmla="*/ 1076963 h 3192905"/>
              <a:gd name="connsiteX8" fmla="*/ 2595248 w 2949538"/>
              <a:gd name="connsiteY8" fmla="*/ 645688 h 3192905"/>
              <a:gd name="connsiteX9" fmla="*/ 1975432 w 2949538"/>
              <a:gd name="connsiteY9" fmla="*/ 151531 h 3192905"/>
              <a:gd name="connsiteX10" fmla="*/ 1763397 w 2949538"/>
              <a:gd name="connsiteY10" fmla="*/ 85270 h 3192905"/>
              <a:gd name="connsiteX11" fmla="*/ 1538110 w 2949538"/>
              <a:gd name="connsiteY11" fmla="*/ 32261 h 3192905"/>
              <a:gd name="connsiteX12" fmla="*/ 1226684 w 2949538"/>
              <a:gd name="connsiteY12" fmla="*/ 5757 h 3192905"/>
              <a:gd name="connsiteX13" fmla="*/ 564076 w 2949538"/>
              <a:gd name="connsiteY13" fmla="*/ 144905 h 3192905"/>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678882 w 3064344"/>
              <a:gd name="connsiteY0" fmla="*/ 146377 h 3194377"/>
              <a:gd name="connsiteX1" fmla="*/ 23660 w 3064344"/>
              <a:gd name="connsiteY1" fmla="*/ 1451714 h 3194377"/>
              <a:gd name="connsiteX2" fmla="*/ 314446 w 3064344"/>
              <a:gd name="connsiteY2" fmla="*/ 2763680 h 3194377"/>
              <a:gd name="connsiteX3" fmla="*/ 1878203 w 3064344"/>
              <a:gd name="connsiteY3" fmla="*/ 3194377 h 3194377"/>
              <a:gd name="connsiteX4" fmla="*/ 2428168 w 3064344"/>
              <a:gd name="connsiteY4" fmla="*/ 2949212 h 3194377"/>
              <a:gd name="connsiteX5" fmla="*/ 2984760 w 3064344"/>
              <a:gd name="connsiteY5" fmla="*/ 2134203 h 3194377"/>
              <a:gd name="connsiteX6" fmla="*/ 3064273 w 3064344"/>
              <a:gd name="connsiteY6" fmla="*/ 1677003 h 3194377"/>
              <a:gd name="connsiteX7" fmla="*/ 2970789 w 3064344"/>
              <a:gd name="connsiteY7" fmla="*/ 1078435 h 3194377"/>
              <a:gd name="connsiteX8" fmla="*/ 2710054 w 3064344"/>
              <a:gd name="connsiteY8" fmla="*/ 647160 h 3194377"/>
              <a:gd name="connsiteX9" fmla="*/ 2090238 w 3064344"/>
              <a:gd name="connsiteY9" fmla="*/ 153003 h 3194377"/>
              <a:gd name="connsiteX10" fmla="*/ 1652916 w 3064344"/>
              <a:gd name="connsiteY10" fmla="*/ 33733 h 3194377"/>
              <a:gd name="connsiteX11" fmla="*/ 1341490 w 3064344"/>
              <a:gd name="connsiteY11" fmla="*/ 7229 h 3194377"/>
              <a:gd name="connsiteX12" fmla="*/ 678882 w 3064344"/>
              <a:gd name="connsiteY12" fmla="*/ 146377 h 3194377"/>
              <a:gd name="connsiteX0" fmla="*/ 655721 w 3041183"/>
              <a:gd name="connsiteY0" fmla="*/ 146377 h 3194377"/>
              <a:gd name="connsiteX1" fmla="*/ 499 w 3041183"/>
              <a:gd name="connsiteY1" fmla="*/ 1451714 h 3194377"/>
              <a:gd name="connsiteX2" fmla="*/ 291285 w 3041183"/>
              <a:gd name="connsiteY2" fmla="*/ 2763680 h 3194377"/>
              <a:gd name="connsiteX3" fmla="*/ 1855042 w 3041183"/>
              <a:gd name="connsiteY3" fmla="*/ 3194377 h 3194377"/>
              <a:gd name="connsiteX4" fmla="*/ 2405007 w 3041183"/>
              <a:gd name="connsiteY4" fmla="*/ 2949212 h 3194377"/>
              <a:gd name="connsiteX5" fmla="*/ 2961599 w 3041183"/>
              <a:gd name="connsiteY5" fmla="*/ 2134203 h 3194377"/>
              <a:gd name="connsiteX6" fmla="*/ 3041112 w 3041183"/>
              <a:gd name="connsiteY6" fmla="*/ 1677003 h 3194377"/>
              <a:gd name="connsiteX7" fmla="*/ 2947628 w 3041183"/>
              <a:gd name="connsiteY7" fmla="*/ 1078435 h 3194377"/>
              <a:gd name="connsiteX8" fmla="*/ 2686893 w 3041183"/>
              <a:gd name="connsiteY8" fmla="*/ 647160 h 3194377"/>
              <a:gd name="connsiteX9" fmla="*/ 2067077 w 3041183"/>
              <a:gd name="connsiteY9" fmla="*/ 153003 h 3194377"/>
              <a:gd name="connsiteX10" fmla="*/ 1629755 w 3041183"/>
              <a:gd name="connsiteY10" fmla="*/ 33733 h 3194377"/>
              <a:gd name="connsiteX11" fmla="*/ 1318329 w 3041183"/>
              <a:gd name="connsiteY11" fmla="*/ 7229 h 3194377"/>
              <a:gd name="connsiteX12" fmla="*/ 655721 w 3041183"/>
              <a:gd name="connsiteY12" fmla="*/ 146377 h 3194377"/>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896817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09741"/>
              <a:gd name="connsiteX1" fmla="*/ 498 w 3041182"/>
              <a:gd name="connsiteY1" fmla="*/ 1451714 h 3109741"/>
              <a:gd name="connsiteX2" fmla="*/ 291284 w 3041182"/>
              <a:gd name="connsiteY2" fmla="*/ 2763680 h 3109741"/>
              <a:gd name="connsiteX3" fmla="*/ 1518287 w 3041182"/>
              <a:gd name="connsiteY3" fmla="*/ 3109741 h 3109741"/>
              <a:gd name="connsiteX4" fmla="*/ 2405006 w 3041182"/>
              <a:gd name="connsiteY4" fmla="*/ 2896817 h 3109741"/>
              <a:gd name="connsiteX5" fmla="*/ 2961598 w 3041182"/>
              <a:gd name="connsiteY5" fmla="*/ 2134203 h 3109741"/>
              <a:gd name="connsiteX6" fmla="*/ 3041111 w 3041182"/>
              <a:gd name="connsiteY6" fmla="*/ 1677003 h 3109741"/>
              <a:gd name="connsiteX7" fmla="*/ 2947627 w 3041182"/>
              <a:gd name="connsiteY7" fmla="*/ 1078435 h 3109741"/>
              <a:gd name="connsiteX8" fmla="*/ 2686892 w 3041182"/>
              <a:gd name="connsiteY8" fmla="*/ 647160 h 3109741"/>
              <a:gd name="connsiteX9" fmla="*/ 2067076 w 3041182"/>
              <a:gd name="connsiteY9" fmla="*/ 153003 h 3109741"/>
              <a:gd name="connsiteX10" fmla="*/ 1629754 w 3041182"/>
              <a:gd name="connsiteY10" fmla="*/ 33733 h 3109741"/>
              <a:gd name="connsiteX11" fmla="*/ 1318328 w 3041182"/>
              <a:gd name="connsiteY11" fmla="*/ 7229 h 3109741"/>
              <a:gd name="connsiteX12" fmla="*/ 655720 w 3041182"/>
              <a:gd name="connsiteY12" fmla="*/ 146377 h 3109741"/>
              <a:gd name="connsiteX0" fmla="*/ 683078 w 3068540"/>
              <a:gd name="connsiteY0" fmla="*/ 146377 h 3109741"/>
              <a:gd name="connsiteX1" fmla="*/ 27856 w 3068540"/>
              <a:gd name="connsiteY1" fmla="*/ 1451714 h 3109741"/>
              <a:gd name="connsiteX2" fmla="*/ 265470 w 3068540"/>
              <a:gd name="connsiteY2" fmla="*/ 2550075 h 3109741"/>
              <a:gd name="connsiteX3" fmla="*/ 1545645 w 3068540"/>
              <a:gd name="connsiteY3" fmla="*/ 3109741 h 3109741"/>
              <a:gd name="connsiteX4" fmla="*/ 2432364 w 3068540"/>
              <a:gd name="connsiteY4" fmla="*/ 2896817 h 3109741"/>
              <a:gd name="connsiteX5" fmla="*/ 2988956 w 3068540"/>
              <a:gd name="connsiteY5" fmla="*/ 2134203 h 3109741"/>
              <a:gd name="connsiteX6" fmla="*/ 3068469 w 3068540"/>
              <a:gd name="connsiteY6" fmla="*/ 1677003 h 3109741"/>
              <a:gd name="connsiteX7" fmla="*/ 2974985 w 3068540"/>
              <a:gd name="connsiteY7" fmla="*/ 1078435 h 3109741"/>
              <a:gd name="connsiteX8" fmla="*/ 2714250 w 3068540"/>
              <a:gd name="connsiteY8" fmla="*/ 647160 h 3109741"/>
              <a:gd name="connsiteX9" fmla="*/ 2094434 w 3068540"/>
              <a:gd name="connsiteY9" fmla="*/ 153003 h 3109741"/>
              <a:gd name="connsiteX10" fmla="*/ 1657112 w 3068540"/>
              <a:gd name="connsiteY10" fmla="*/ 33733 h 3109741"/>
              <a:gd name="connsiteX11" fmla="*/ 1345686 w 3068540"/>
              <a:gd name="connsiteY11" fmla="*/ 7229 h 3109741"/>
              <a:gd name="connsiteX12" fmla="*/ 683078 w 3068540"/>
              <a:gd name="connsiteY12" fmla="*/ 146377 h 3109741"/>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3148 h 3108956"/>
              <a:gd name="connsiteX1" fmla="*/ 27856 w 3068540"/>
              <a:gd name="connsiteY1" fmla="*/ 1448485 h 3108956"/>
              <a:gd name="connsiteX2" fmla="*/ 265470 w 3068540"/>
              <a:gd name="connsiteY2" fmla="*/ 2546846 h 3108956"/>
              <a:gd name="connsiteX3" fmla="*/ 1545645 w 3068540"/>
              <a:gd name="connsiteY3" fmla="*/ 3106512 h 3108956"/>
              <a:gd name="connsiteX4" fmla="*/ 2432364 w 3068540"/>
              <a:gd name="connsiteY4" fmla="*/ 2893588 h 3108956"/>
              <a:gd name="connsiteX5" fmla="*/ 2988956 w 3068540"/>
              <a:gd name="connsiteY5" fmla="*/ 2130974 h 3108956"/>
              <a:gd name="connsiteX6" fmla="*/ 3068469 w 3068540"/>
              <a:gd name="connsiteY6" fmla="*/ 1673774 h 3108956"/>
              <a:gd name="connsiteX7" fmla="*/ 2974985 w 3068540"/>
              <a:gd name="connsiteY7" fmla="*/ 1075206 h 3108956"/>
              <a:gd name="connsiteX8" fmla="*/ 2714250 w 3068540"/>
              <a:gd name="connsiteY8" fmla="*/ 643931 h 3108956"/>
              <a:gd name="connsiteX9" fmla="*/ 2094434 w 3068540"/>
              <a:gd name="connsiteY9" fmla="*/ 149774 h 3108956"/>
              <a:gd name="connsiteX10" fmla="*/ 1345686 w 3068540"/>
              <a:gd name="connsiteY10" fmla="*/ 4000 h 3108956"/>
              <a:gd name="connsiteX11" fmla="*/ 683078 w 3068540"/>
              <a:gd name="connsiteY11" fmla="*/ 143148 h 3108956"/>
              <a:gd name="connsiteX0" fmla="*/ 683078 w 3082038"/>
              <a:gd name="connsiteY0" fmla="*/ 143148 h 3108956"/>
              <a:gd name="connsiteX1" fmla="*/ 27856 w 3082038"/>
              <a:gd name="connsiteY1" fmla="*/ 1448485 h 3108956"/>
              <a:gd name="connsiteX2" fmla="*/ 265470 w 3082038"/>
              <a:gd name="connsiteY2" fmla="*/ 2546846 h 3108956"/>
              <a:gd name="connsiteX3" fmla="*/ 1545645 w 3082038"/>
              <a:gd name="connsiteY3" fmla="*/ 3106512 h 3108956"/>
              <a:gd name="connsiteX4" fmla="*/ 2432364 w 3082038"/>
              <a:gd name="connsiteY4" fmla="*/ 2893588 h 3108956"/>
              <a:gd name="connsiteX5" fmla="*/ 2988956 w 3082038"/>
              <a:gd name="connsiteY5" fmla="*/ 2130974 h 3108956"/>
              <a:gd name="connsiteX6" fmla="*/ 3068469 w 3082038"/>
              <a:gd name="connsiteY6" fmla="*/ 1673774 h 3108956"/>
              <a:gd name="connsiteX7" fmla="*/ 2974985 w 3082038"/>
              <a:gd name="connsiteY7" fmla="*/ 1075206 h 3108956"/>
              <a:gd name="connsiteX8" fmla="*/ 2094434 w 3082038"/>
              <a:gd name="connsiteY8" fmla="*/ 149774 h 3108956"/>
              <a:gd name="connsiteX9" fmla="*/ 1345686 w 3082038"/>
              <a:gd name="connsiteY9" fmla="*/ 4000 h 3108956"/>
              <a:gd name="connsiteX10" fmla="*/ 683078 w 3082038"/>
              <a:gd name="connsiteY10" fmla="*/ 143148 h 3108956"/>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2988956 w 3082038"/>
              <a:gd name="connsiteY5" fmla="*/ 2125306 h 3103288"/>
              <a:gd name="connsiteX6" fmla="*/ 3068469 w 3082038"/>
              <a:gd name="connsiteY6" fmla="*/ 1668106 h 3103288"/>
              <a:gd name="connsiteX7" fmla="*/ 2974985 w 3082038"/>
              <a:gd name="connsiteY7" fmla="*/ 1069538 h 3103288"/>
              <a:gd name="connsiteX8" fmla="*/ 2094434 w 3082038"/>
              <a:gd name="connsiteY8" fmla="*/ 144106 h 3103288"/>
              <a:gd name="connsiteX9" fmla="*/ 683078 w 3082038"/>
              <a:gd name="connsiteY9" fmla="*/ 137480 h 3103288"/>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3068469 w 3082038"/>
              <a:gd name="connsiteY5" fmla="*/ 1668106 h 3103288"/>
              <a:gd name="connsiteX6" fmla="*/ 2974985 w 3082038"/>
              <a:gd name="connsiteY6" fmla="*/ 1069538 h 3103288"/>
              <a:gd name="connsiteX7" fmla="*/ 2094434 w 3082038"/>
              <a:gd name="connsiteY7" fmla="*/ 144106 h 3103288"/>
              <a:gd name="connsiteX8" fmla="*/ 683078 w 3082038"/>
              <a:gd name="connsiteY8" fmla="*/ 137480 h 3103288"/>
              <a:gd name="connsiteX0" fmla="*/ 683078 w 2980867"/>
              <a:gd name="connsiteY0" fmla="*/ 137480 h 3121480"/>
              <a:gd name="connsiteX1" fmla="*/ 27856 w 2980867"/>
              <a:gd name="connsiteY1" fmla="*/ 1442817 h 3121480"/>
              <a:gd name="connsiteX2" fmla="*/ 265470 w 2980867"/>
              <a:gd name="connsiteY2" fmla="*/ 2541178 h 3121480"/>
              <a:gd name="connsiteX3" fmla="*/ 1545645 w 2980867"/>
              <a:gd name="connsiteY3" fmla="*/ 3100844 h 3121480"/>
              <a:gd name="connsiteX4" fmla="*/ 2432364 w 2980867"/>
              <a:gd name="connsiteY4" fmla="*/ 2887920 h 3121480"/>
              <a:gd name="connsiteX5" fmla="*/ 2974985 w 2980867"/>
              <a:gd name="connsiteY5" fmla="*/ 1069538 h 3121480"/>
              <a:gd name="connsiteX6" fmla="*/ 2094434 w 2980867"/>
              <a:gd name="connsiteY6" fmla="*/ 144106 h 3121480"/>
              <a:gd name="connsiteX7" fmla="*/ 683078 w 2980867"/>
              <a:gd name="connsiteY7" fmla="*/ 137480 h 3121480"/>
              <a:gd name="connsiteX0" fmla="*/ 683078 w 2992555"/>
              <a:gd name="connsiteY0" fmla="*/ 137480 h 3103288"/>
              <a:gd name="connsiteX1" fmla="*/ 27856 w 2992555"/>
              <a:gd name="connsiteY1" fmla="*/ 1442817 h 3103288"/>
              <a:gd name="connsiteX2" fmla="*/ 265470 w 2992555"/>
              <a:gd name="connsiteY2" fmla="*/ 2541178 h 3103288"/>
              <a:gd name="connsiteX3" fmla="*/ 1545645 w 2992555"/>
              <a:gd name="connsiteY3" fmla="*/ 3100844 h 3103288"/>
              <a:gd name="connsiteX4" fmla="*/ 2593572 w 2992555"/>
              <a:gd name="connsiteY4" fmla="*/ 2617316 h 3103288"/>
              <a:gd name="connsiteX5" fmla="*/ 2974985 w 2992555"/>
              <a:gd name="connsiteY5" fmla="*/ 1069538 h 3103288"/>
              <a:gd name="connsiteX6" fmla="*/ 2094434 w 2992555"/>
              <a:gd name="connsiteY6" fmla="*/ 144106 h 3103288"/>
              <a:gd name="connsiteX7" fmla="*/ 683078 w 2992555"/>
              <a:gd name="connsiteY7" fmla="*/ 137480 h 3103288"/>
              <a:gd name="connsiteX0" fmla="*/ 663919 w 2973396"/>
              <a:gd name="connsiteY0" fmla="*/ 130849 h 3096776"/>
              <a:gd name="connsiteX1" fmla="*/ 31428 w 2973396"/>
              <a:gd name="connsiteY1" fmla="*/ 1337983 h 3096776"/>
              <a:gd name="connsiteX2" fmla="*/ 246311 w 2973396"/>
              <a:gd name="connsiteY2" fmla="*/ 2534547 h 3096776"/>
              <a:gd name="connsiteX3" fmla="*/ 1526486 w 2973396"/>
              <a:gd name="connsiteY3" fmla="*/ 3094213 h 3096776"/>
              <a:gd name="connsiteX4" fmla="*/ 2574413 w 2973396"/>
              <a:gd name="connsiteY4" fmla="*/ 2610685 h 3096776"/>
              <a:gd name="connsiteX5" fmla="*/ 2955826 w 2973396"/>
              <a:gd name="connsiteY5" fmla="*/ 1062907 h 3096776"/>
              <a:gd name="connsiteX6" fmla="*/ 2075275 w 2973396"/>
              <a:gd name="connsiteY6" fmla="*/ 137475 h 3096776"/>
              <a:gd name="connsiteX7" fmla="*/ 663919 w 2973396"/>
              <a:gd name="connsiteY7" fmla="*/ 130849 h 3096776"/>
              <a:gd name="connsiteX0" fmla="*/ 458657 w 2768134"/>
              <a:gd name="connsiteY0" fmla="*/ 130849 h 3096776"/>
              <a:gd name="connsiteX1" fmla="*/ 41049 w 2768134"/>
              <a:gd name="connsiteY1" fmla="*/ 2534547 h 3096776"/>
              <a:gd name="connsiteX2" fmla="*/ 1321224 w 2768134"/>
              <a:gd name="connsiteY2" fmla="*/ 3094213 h 3096776"/>
              <a:gd name="connsiteX3" fmla="*/ 2369151 w 2768134"/>
              <a:gd name="connsiteY3" fmla="*/ 2610685 h 3096776"/>
              <a:gd name="connsiteX4" fmla="*/ 2750564 w 2768134"/>
              <a:gd name="connsiteY4" fmla="*/ 1062907 h 3096776"/>
              <a:gd name="connsiteX5" fmla="*/ 1870013 w 2768134"/>
              <a:gd name="connsiteY5" fmla="*/ 137475 h 3096776"/>
              <a:gd name="connsiteX6" fmla="*/ 458657 w 2768134"/>
              <a:gd name="connsiteY6" fmla="*/ 130849 h 3096776"/>
              <a:gd name="connsiteX0" fmla="*/ 675582 w 2985059"/>
              <a:gd name="connsiteY0" fmla="*/ 181114 h 3145530"/>
              <a:gd name="connsiteX1" fmla="*/ 27575 w 2985059"/>
              <a:gd name="connsiteY1" fmla="*/ 2111874 h 3145530"/>
              <a:gd name="connsiteX2" fmla="*/ 1538149 w 2985059"/>
              <a:gd name="connsiteY2" fmla="*/ 3144478 h 3145530"/>
              <a:gd name="connsiteX3" fmla="*/ 2586076 w 2985059"/>
              <a:gd name="connsiteY3" fmla="*/ 2660950 h 3145530"/>
              <a:gd name="connsiteX4" fmla="*/ 2967489 w 2985059"/>
              <a:gd name="connsiteY4" fmla="*/ 1113172 h 3145530"/>
              <a:gd name="connsiteX5" fmla="*/ 2086938 w 2985059"/>
              <a:gd name="connsiteY5" fmla="*/ 187740 h 3145530"/>
              <a:gd name="connsiteX6" fmla="*/ 675582 w 2985059"/>
              <a:gd name="connsiteY6" fmla="*/ 181114 h 3145530"/>
              <a:gd name="connsiteX0" fmla="*/ 675582 w 2967491"/>
              <a:gd name="connsiteY0" fmla="*/ 181114 h 3145530"/>
              <a:gd name="connsiteX1" fmla="*/ 27575 w 2967491"/>
              <a:gd name="connsiteY1" fmla="*/ 2111874 h 3145530"/>
              <a:gd name="connsiteX2" fmla="*/ 1538149 w 2967491"/>
              <a:gd name="connsiteY2" fmla="*/ 3144478 h 3145530"/>
              <a:gd name="connsiteX3" fmla="*/ 2967489 w 2967491"/>
              <a:gd name="connsiteY3" fmla="*/ 1113172 h 3145530"/>
              <a:gd name="connsiteX4" fmla="*/ 2086938 w 2967491"/>
              <a:gd name="connsiteY4" fmla="*/ 187740 h 3145530"/>
              <a:gd name="connsiteX5" fmla="*/ 675582 w 2967491"/>
              <a:gd name="connsiteY5" fmla="*/ 181114 h 3145530"/>
              <a:gd name="connsiteX0" fmla="*/ 675582 w 2947582"/>
              <a:gd name="connsiteY0" fmla="*/ 181114 h 3145530"/>
              <a:gd name="connsiteX1" fmla="*/ 27575 w 2947582"/>
              <a:gd name="connsiteY1" fmla="*/ 2111874 h 3145530"/>
              <a:gd name="connsiteX2" fmla="*/ 1538149 w 2947582"/>
              <a:gd name="connsiteY2" fmla="*/ 3144478 h 3145530"/>
              <a:gd name="connsiteX3" fmla="*/ 2947579 w 2947582"/>
              <a:gd name="connsiteY3" fmla="*/ 1549533 h 3145530"/>
              <a:gd name="connsiteX4" fmla="*/ 2086938 w 2947582"/>
              <a:gd name="connsiteY4" fmla="*/ 187740 h 3145530"/>
              <a:gd name="connsiteX5" fmla="*/ 675582 w 2947582"/>
              <a:gd name="connsiteY5" fmla="*/ 181114 h 3145530"/>
              <a:gd name="connsiteX0" fmla="*/ 462543 w 2984386"/>
              <a:gd name="connsiteY0" fmla="*/ 451202 h 3006857"/>
              <a:gd name="connsiteX1" fmla="*/ 64384 w 2984386"/>
              <a:gd name="connsiteY1" fmla="*/ 1972992 h 3006857"/>
              <a:gd name="connsiteX2" fmla="*/ 1574958 w 2984386"/>
              <a:gd name="connsiteY2" fmla="*/ 3005596 h 3006857"/>
              <a:gd name="connsiteX3" fmla="*/ 2984388 w 2984386"/>
              <a:gd name="connsiteY3" fmla="*/ 1410651 h 3006857"/>
              <a:gd name="connsiteX4" fmla="*/ 2123747 w 2984386"/>
              <a:gd name="connsiteY4" fmla="*/ 48858 h 3006857"/>
              <a:gd name="connsiteX5" fmla="*/ 462543 w 2984386"/>
              <a:gd name="connsiteY5" fmla="*/ 451202 h 300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386" h="3006857">
                <a:moveTo>
                  <a:pt x="462543" y="451202"/>
                </a:moveTo>
                <a:cubicBezTo>
                  <a:pt x="119316" y="771891"/>
                  <a:pt x="-121018" y="1547260"/>
                  <a:pt x="64384" y="1972992"/>
                </a:cubicBezTo>
                <a:cubicBezTo>
                  <a:pt x="249786" y="2398724"/>
                  <a:pt x="939518" y="3039079"/>
                  <a:pt x="1574958" y="3005596"/>
                </a:cubicBezTo>
                <a:cubicBezTo>
                  <a:pt x="2064944" y="2839146"/>
                  <a:pt x="2892923" y="1903441"/>
                  <a:pt x="2984388" y="1410651"/>
                </a:cubicBezTo>
                <a:cubicBezTo>
                  <a:pt x="2901198" y="998449"/>
                  <a:pt x="2395297" y="227392"/>
                  <a:pt x="2123747" y="48858"/>
                </a:cubicBezTo>
                <a:cubicBezTo>
                  <a:pt x="1741762" y="-106485"/>
                  <a:pt x="805770" y="130513"/>
                  <a:pt x="462543" y="45120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9">
            <a:extLst>
              <a:ext uri="{FF2B5EF4-FFF2-40B4-BE49-F238E27FC236}">
                <a16:creationId xmlns:a16="http://schemas.microsoft.com/office/drawing/2014/main" id="{FFD915FA-02BA-0903-105D-B3BAE0A6B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856699" flipH="1" flipV="1">
            <a:off x="8570268" y="1968565"/>
            <a:ext cx="2035049" cy="1116677"/>
          </a:xfrm>
          <a:custGeom>
            <a:avLst/>
            <a:gdLst>
              <a:gd name="connsiteX0" fmla="*/ 4420569 w 4503021"/>
              <a:gd name="connsiteY0" fmla="*/ 2310350 h 2312881"/>
              <a:gd name="connsiteX1" fmla="*/ 4488131 w 4503021"/>
              <a:gd name="connsiteY1" fmla="*/ 2217420 h 2312881"/>
              <a:gd name="connsiteX2" fmla="*/ 4485876 w 4503021"/>
              <a:gd name="connsiteY2" fmla="*/ 2202619 h 2312881"/>
              <a:gd name="connsiteX3" fmla="*/ 4503021 w 4503021"/>
              <a:gd name="connsiteY3" fmla="*/ 2114117 h 2312881"/>
              <a:gd name="connsiteX4" fmla="*/ 4471459 w 4503021"/>
              <a:gd name="connsiteY4" fmla="*/ 2108003 h 2312881"/>
              <a:gd name="connsiteX5" fmla="*/ 4459894 w 4503021"/>
              <a:gd name="connsiteY5" fmla="*/ 2032123 h 2312881"/>
              <a:gd name="connsiteX6" fmla="*/ 4150037 w 4503021"/>
              <a:gd name="connsiteY6" fmla="*/ 1199382 h 2312881"/>
              <a:gd name="connsiteX7" fmla="*/ 2897703 w 4503021"/>
              <a:gd name="connsiteY7" fmla="*/ 126115 h 2312881"/>
              <a:gd name="connsiteX8" fmla="*/ 1305744 w 4503021"/>
              <a:gd name="connsiteY8" fmla="*/ 156249 h 2312881"/>
              <a:gd name="connsiteX9" fmla="*/ 7929 w 4503021"/>
              <a:gd name="connsiteY9" fmla="*/ 1337753 h 2312881"/>
              <a:gd name="connsiteX10" fmla="*/ 759801 w 4503021"/>
              <a:gd name="connsiteY10" fmla="*/ 1553969 h 2312881"/>
              <a:gd name="connsiteX11" fmla="*/ 4330456 w 4503021"/>
              <a:gd name="connsiteY11" fmla="*/ 2269514 h 2312881"/>
              <a:gd name="connsiteX12" fmla="*/ 4420569 w 4503021"/>
              <a:gd name="connsiteY12" fmla="*/ 2310350 h 2312881"/>
              <a:gd name="connsiteX0" fmla="*/ 4330456 w 4647020"/>
              <a:gd name="connsiteY0" fmla="*/ 2269514 h 2309694"/>
              <a:gd name="connsiteX1" fmla="*/ 4488131 w 4647020"/>
              <a:gd name="connsiteY1" fmla="*/ 2217420 h 2309694"/>
              <a:gd name="connsiteX2" fmla="*/ 4485876 w 4647020"/>
              <a:gd name="connsiteY2" fmla="*/ 2202619 h 2309694"/>
              <a:gd name="connsiteX3" fmla="*/ 4503021 w 4647020"/>
              <a:gd name="connsiteY3" fmla="*/ 2114117 h 2309694"/>
              <a:gd name="connsiteX4" fmla="*/ 4471459 w 4647020"/>
              <a:gd name="connsiteY4" fmla="*/ 2108003 h 2309694"/>
              <a:gd name="connsiteX5" fmla="*/ 4459894 w 4647020"/>
              <a:gd name="connsiteY5" fmla="*/ 2032123 h 2309694"/>
              <a:gd name="connsiteX6" fmla="*/ 4150037 w 4647020"/>
              <a:gd name="connsiteY6" fmla="*/ 1199382 h 2309694"/>
              <a:gd name="connsiteX7" fmla="*/ 2897703 w 4647020"/>
              <a:gd name="connsiteY7" fmla="*/ 126115 h 2309694"/>
              <a:gd name="connsiteX8" fmla="*/ 1305744 w 4647020"/>
              <a:gd name="connsiteY8" fmla="*/ 156249 h 2309694"/>
              <a:gd name="connsiteX9" fmla="*/ 7929 w 4647020"/>
              <a:gd name="connsiteY9" fmla="*/ 1337753 h 2309694"/>
              <a:gd name="connsiteX10" fmla="*/ 759801 w 4647020"/>
              <a:gd name="connsiteY10" fmla="*/ 1553969 h 2309694"/>
              <a:gd name="connsiteX11" fmla="*/ 4330456 w 4647020"/>
              <a:gd name="connsiteY11" fmla="*/ 2269514 h 2309694"/>
              <a:gd name="connsiteX0" fmla="*/ 4330456 w 4647020"/>
              <a:gd name="connsiteY0" fmla="*/ 2269514 h 2309694"/>
              <a:gd name="connsiteX1" fmla="*/ 4488131 w 4647020"/>
              <a:gd name="connsiteY1" fmla="*/ 2217420 h 2309694"/>
              <a:gd name="connsiteX2" fmla="*/ 4495038 w 4647020"/>
              <a:gd name="connsiteY2" fmla="*/ 2227444 h 2309694"/>
              <a:gd name="connsiteX3" fmla="*/ 4485876 w 4647020"/>
              <a:gd name="connsiteY3" fmla="*/ 2202619 h 2309694"/>
              <a:gd name="connsiteX4" fmla="*/ 4503021 w 4647020"/>
              <a:gd name="connsiteY4" fmla="*/ 2114117 h 2309694"/>
              <a:gd name="connsiteX5" fmla="*/ 4471459 w 4647020"/>
              <a:gd name="connsiteY5" fmla="*/ 2108003 h 2309694"/>
              <a:gd name="connsiteX6" fmla="*/ 4459894 w 4647020"/>
              <a:gd name="connsiteY6" fmla="*/ 2032123 h 2309694"/>
              <a:gd name="connsiteX7" fmla="*/ 4150037 w 4647020"/>
              <a:gd name="connsiteY7" fmla="*/ 1199382 h 2309694"/>
              <a:gd name="connsiteX8" fmla="*/ 2897703 w 4647020"/>
              <a:gd name="connsiteY8" fmla="*/ 126115 h 2309694"/>
              <a:gd name="connsiteX9" fmla="*/ 1305744 w 4647020"/>
              <a:gd name="connsiteY9" fmla="*/ 156249 h 2309694"/>
              <a:gd name="connsiteX10" fmla="*/ 7929 w 4647020"/>
              <a:gd name="connsiteY10" fmla="*/ 1337753 h 2309694"/>
              <a:gd name="connsiteX11" fmla="*/ 759801 w 4647020"/>
              <a:gd name="connsiteY11" fmla="*/ 1553969 h 2309694"/>
              <a:gd name="connsiteX12" fmla="*/ 4330456 w 4647020"/>
              <a:gd name="connsiteY12" fmla="*/ 2269514 h 2309694"/>
              <a:gd name="connsiteX0" fmla="*/ 4330456 w 4647020"/>
              <a:gd name="connsiteY0" fmla="*/ 2269514 h 2309694"/>
              <a:gd name="connsiteX1" fmla="*/ 4488131 w 4647020"/>
              <a:gd name="connsiteY1" fmla="*/ 2217420 h 2309694"/>
              <a:gd name="connsiteX2" fmla="*/ 4485876 w 4647020"/>
              <a:gd name="connsiteY2" fmla="*/ 2202619 h 2309694"/>
              <a:gd name="connsiteX3" fmla="*/ 4503021 w 4647020"/>
              <a:gd name="connsiteY3" fmla="*/ 2114117 h 2309694"/>
              <a:gd name="connsiteX4" fmla="*/ 4471459 w 4647020"/>
              <a:gd name="connsiteY4" fmla="*/ 2108003 h 2309694"/>
              <a:gd name="connsiteX5" fmla="*/ 4459894 w 4647020"/>
              <a:gd name="connsiteY5" fmla="*/ 2032123 h 2309694"/>
              <a:gd name="connsiteX6" fmla="*/ 4150037 w 4647020"/>
              <a:gd name="connsiteY6" fmla="*/ 1199382 h 2309694"/>
              <a:gd name="connsiteX7" fmla="*/ 2897703 w 4647020"/>
              <a:gd name="connsiteY7" fmla="*/ 126115 h 2309694"/>
              <a:gd name="connsiteX8" fmla="*/ 1305744 w 4647020"/>
              <a:gd name="connsiteY8" fmla="*/ 156249 h 2309694"/>
              <a:gd name="connsiteX9" fmla="*/ 7929 w 4647020"/>
              <a:gd name="connsiteY9" fmla="*/ 1337753 h 2309694"/>
              <a:gd name="connsiteX10" fmla="*/ 759801 w 4647020"/>
              <a:gd name="connsiteY10" fmla="*/ 1553969 h 2309694"/>
              <a:gd name="connsiteX11" fmla="*/ 4330456 w 4647020"/>
              <a:gd name="connsiteY11" fmla="*/ 2269514 h 2309694"/>
              <a:gd name="connsiteX0" fmla="*/ 4330456 w 4645292"/>
              <a:gd name="connsiteY0" fmla="*/ 2269514 h 2308362"/>
              <a:gd name="connsiteX1" fmla="*/ 4485876 w 4645292"/>
              <a:gd name="connsiteY1" fmla="*/ 2202619 h 2308362"/>
              <a:gd name="connsiteX2" fmla="*/ 4503021 w 4645292"/>
              <a:gd name="connsiteY2" fmla="*/ 2114117 h 2308362"/>
              <a:gd name="connsiteX3" fmla="*/ 4471459 w 4645292"/>
              <a:gd name="connsiteY3" fmla="*/ 2108003 h 2308362"/>
              <a:gd name="connsiteX4" fmla="*/ 4459894 w 4645292"/>
              <a:gd name="connsiteY4" fmla="*/ 2032123 h 2308362"/>
              <a:gd name="connsiteX5" fmla="*/ 4150037 w 4645292"/>
              <a:gd name="connsiteY5" fmla="*/ 1199382 h 2308362"/>
              <a:gd name="connsiteX6" fmla="*/ 2897703 w 4645292"/>
              <a:gd name="connsiteY6" fmla="*/ 126115 h 2308362"/>
              <a:gd name="connsiteX7" fmla="*/ 1305744 w 4645292"/>
              <a:gd name="connsiteY7" fmla="*/ 156249 h 2308362"/>
              <a:gd name="connsiteX8" fmla="*/ 7929 w 4645292"/>
              <a:gd name="connsiteY8" fmla="*/ 1337753 h 2308362"/>
              <a:gd name="connsiteX9" fmla="*/ 759801 w 4645292"/>
              <a:gd name="connsiteY9" fmla="*/ 1553969 h 2308362"/>
              <a:gd name="connsiteX10" fmla="*/ 4330456 w 4645292"/>
              <a:gd name="connsiteY10" fmla="*/ 2269514 h 2308362"/>
              <a:gd name="connsiteX0" fmla="*/ 4330456 w 4653943"/>
              <a:gd name="connsiteY0" fmla="*/ 2269514 h 2292308"/>
              <a:gd name="connsiteX1" fmla="*/ 4503021 w 4653943"/>
              <a:gd name="connsiteY1" fmla="*/ 2114117 h 2292308"/>
              <a:gd name="connsiteX2" fmla="*/ 4471459 w 4653943"/>
              <a:gd name="connsiteY2" fmla="*/ 2108003 h 2292308"/>
              <a:gd name="connsiteX3" fmla="*/ 4459894 w 4653943"/>
              <a:gd name="connsiteY3" fmla="*/ 2032123 h 2292308"/>
              <a:gd name="connsiteX4" fmla="*/ 4150037 w 4653943"/>
              <a:gd name="connsiteY4" fmla="*/ 1199382 h 2292308"/>
              <a:gd name="connsiteX5" fmla="*/ 2897703 w 4653943"/>
              <a:gd name="connsiteY5" fmla="*/ 126115 h 2292308"/>
              <a:gd name="connsiteX6" fmla="*/ 1305744 w 4653943"/>
              <a:gd name="connsiteY6" fmla="*/ 156249 h 2292308"/>
              <a:gd name="connsiteX7" fmla="*/ 7929 w 4653943"/>
              <a:gd name="connsiteY7" fmla="*/ 1337753 h 2292308"/>
              <a:gd name="connsiteX8" fmla="*/ 759801 w 4653943"/>
              <a:gd name="connsiteY8" fmla="*/ 1553969 h 2292308"/>
              <a:gd name="connsiteX9" fmla="*/ 4330456 w 4653943"/>
              <a:gd name="connsiteY9" fmla="*/ 2269514 h 2292308"/>
              <a:gd name="connsiteX0" fmla="*/ 4330456 w 4646645"/>
              <a:gd name="connsiteY0" fmla="*/ 2269514 h 2305897"/>
              <a:gd name="connsiteX1" fmla="*/ 4481862 w 4646645"/>
              <a:gd name="connsiteY1" fmla="*/ 2223338 h 2305897"/>
              <a:gd name="connsiteX2" fmla="*/ 4471459 w 4646645"/>
              <a:gd name="connsiteY2" fmla="*/ 2108003 h 2305897"/>
              <a:gd name="connsiteX3" fmla="*/ 4459894 w 4646645"/>
              <a:gd name="connsiteY3" fmla="*/ 2032123 h 2305897"/>
              <a:gd name="connsiteX4" fmla="*/ 4150037 w 4646645"/>
              <a:gd name="connsiteY4" fmla="*/ 1199382 h 2305897"/>
              <a:gd name="connsiteX5" fmla="*/ 2897703 w 4646645"/>
              <a:gd name="connsiteY5" fmla="*/ 126115 h 2305897"/>
              <a:gd name="connsiteX6" fmla="*/ 1305744 w 4646645"/>
              <a:gd name="connsiteY6" fmla="*/ 156249 h 2305897"/>
              <a:gd name="connsiteX7" fmla="*/ 7929 w 4646645"/>
              <a:gd name="connsiteY7" fmla="*/ 1337753 h 2305897"/>
              <a:gd name="connsiteX8" fmla="*/ 759801 w 4646645"/>
              <a:gd name="connsiteY8" fmla="*/ 1553969 h 2305897"/>
              <a:gd name="connsiteX9" fmla="*/ 4330456 w 4646645"/>
              <a:gd name="connsiteY9" fmla="*/ 2269514 h 2305897"/>
              <a:gd name="connsiteX0" fmla="*/ 4330456 w 4481862"/>
              <a:gd name="connsiteY0" fmla="*/ 2269514 h 2274969"/>
              <a:gd name="connsiteX1" fmla="*/ 4481862 w 4481862"/>
              <a:gd name="connsiteY1" fmla="*/ 2223338 h 2274969"/>
              <a:gd name="connsiteX2" fmla="*/ 4471459 w 4481862"/>
              <a:gd name="connsiteY2" fmla="*/ 2108003 h 2274969"/>
              <a:gd name="connsiteX3" fmla="*/ 4459894 w 4481862"/>
              <a:gd name="connsiteY3" fmla="*/ 2032123 h 2274969"/>
              <a:gd name="connsiteX4" fmla="*/ 4150037 w 4481862"/>
              <a:gd name="connsiteY4" fmla="*/ 1199382 h 2274969"/>
              <a:gd name="connsiteX5" fmla="*/ 2897703 w 4481862"/>
              <a:gd name="connsiteY5" fmla="*/ 126115 h 2274969"/>
              <a:gd name="connsiteX6" fmla="*/ 1305744 w 4481862"/>
              <a:gd name="connsiteY6" fmla="*/ 156249 h 2274969"/>
              <a:gd name="connsiteX7" fmla="*/ 7929 w 4481862"/>
              <a:gd name="connsiteY7" fmla="*/ 1337753 h 2274969"/>
              <a:gd name="connsiteX8" fmla="*/ 759801 w 4481862"/>
              <a:gd name="connsiteY8" fmla="*/ 1553969 h 2274969"/>
              <a:gd name="connsiteX9" fmla="*/ 4330456 w 4481862"/>
              <a:gd name="connsiteY9" fmla="*/ 2269514 h 2274969"/>
              <a:gd name="connsiteX0" fmla="*/ 4330456 w 4481862"/>
              <a:gd name="connsiteY0" fmla="*/ 2269514 h 2274969"/>
              <a:gd name="connsiteX1" fmla="*/ 4481862 w 4481862"/>
              <a:gd name="connsiteY1" fmla="*/ 2223338 h 2274969"/>
              <a:gd name="connsiteX2" fmla="*/ 4459894 w 4481862"/>
              <a:gd name="connsiteY2" fmla="*/ 2032123 h 2274969"/>
              <a:gd name="connsiteX3" fmla="*/ 4150037 w 4481862"/>
              <a:gd name="connsiteY3" fmla="*/ 1199382 h 2274969"/>
              <a:gd name="connsiteX4" fmla="*/ 2897703 w 4481862"/>
              <a:gd name="connsiteY4" fmla="*/ 126115 h 2274969"/>
              <a:gd name="connsiteX5" fmla="*/ 1305744 w 4481862"/>
              <a:gd name="connsiteY5" fmla="*/ 156249 h 2274969"/>
              <a:gd name="connsiteX6" fmla="*/ 7929 w 4481862"/>
              <a:gd name="connsiteY6" fmla="*/ 1337753 h 2274969"/>
              <a:gd name="connsiteX7" fmla="*/ 759801 w 4481862"/>
              <a:gd name="connsiteY7" fmla="*/ 1553969 h 2274969"/>
              <a:gd name="connsiteX8" fmla="*/ 4330456 w 4481862"/>
              <a:gd name="connsiteY8" fmla="*/ 2269514 h 2274969"/>
              <a:gd name="connsiteX0" fmla="*/ 4330456 w 4483009"/>
              <a:gd name="connsiteY0" fmla="*/ 2269514 h 2274969"/>
              <a:gd name="connsiteX1" fmla="*/ 4481862 w 4483009"/>
              <a:gd name="connsiteY1" fmla="*/ 2223338 h 2274969"/>
              <a:gd name="connsiteX2" fmla="*/ 4459894 w 4483009"/>
              <a:gd name="connsiteY2" fmla="*/ 2032123 h 2274969"/>
              <a:gd name="connsiteX3" fmla="*/ 4150037 w 4483009"/>
              <a:gd name="connsiteY3" fmla="*/ 1199382 h 2274969"/>
              <a:gd name="connsiteX4" fmla="*/ 2897703 w 4483009"/>
              <a:gd name="connsiteY4" fmla="*/ 126115 h 2274969"/>
              <a:gd name="connsiteX5" fmla="*/ 1305744 w 4483009"/>
              <a:gd name="connsiteY5" fmla="*/ 156249 h 2274969"/>
              <a:gd name="connsiteX6" fmla="*/ 7929 w 4483009"/>
              <a:gd name="connsiteY6" fmla="*/ 1337753 h 2274969"/>
              <a:gd name="connsiteX7" fmla="*/ 759801 w 4483009"/>
              <a:gd name="connsiteY7" fmla="*/ 1553969 h 2274969"/>
              <a:gd name="connsiteX8" fmla="*/ 4330456 w 4483009"/>
              <a:gd name="connsiteY8" fmla="*/ 2269514 h 2274969"/>
              <a:gd name="connsiteX0" fmla="*/ 4330456 w 4483188"/>
              <a:gd name="connsiteY0" fmla="*/ 2269514 h 2280605"/>
              <a:gd name="connsiteX1" fmla="*/ 4482049 w 4483188"/>
              <a:gd name="connsiteY1" fmla="*/ 2254421 h 2280605"/>
              <a:gd name="connsiteX2" fmla="*/ 4459894 w 4483188"/>
              <a:gd name="connsiteY2" fmla="*/ 2032123 h 2280605"/>
              <a:gd name="connsiteX3" fmla="*/ 4150037 w 4483188"/>
              <a:gd name="connsiteY3" fmla="*/ 1199382 h 2280605"/>
              <a:gd name="connsiteX4" fmla="*/ 2897703 w 4483188"/>
              <a:gd name="connsiteY4" fmla="*/ 126115 h 2280605"/>
              <a:gd name="connsiteX5" fmla="*/ 1305744 w 4483188"/>
              <a:gd name="connsiteY5" fmla="*/ 156249 h 2280605"/>
              <a:gd name="connsiteX6" fmla="*/ 7929 w 4483188"/>
              <a:gd name="connsiteY6" fmla="*/ 1337753 h 2280605"/>
              <a:gd name="connsiteX7" fmla="*/ 759801 w 4483188"/>
              <a:gd name="connsiteY7" fmla="*/ 1553969 h 2280605"/>
              <a:gd name="connsiteX8" fmla="*/ 4330456 w 4483188"/>
              <a:gd name="connsiteY8" fmla="*/ 2269514 h 2280605"/>
              <a:gd name="connsiteX0" fmla="*/ 4322527 w 4475259"/>
              <a:gd name="connsiteY0" fmla="*/ 2269514 h 2280605"/>
              <a:gd name="connsiteX1" fmla="*/ 4474120 w 4475259"/>
              <a:gd name="connsiteY1" fmla="*/ 2254421 h 2280605"/>
              <a:gd name="connsiteX2" fmla="*/ 4451965 w 4475259"/>
              <a:gd name="connsiteY2" fmla="*/ 2032123 h 2280605"/>
              <a:gd name="connsiteX3" fmla="*/ 4142108 w 4475259"/>
              <a:gd name="connsiteY3" fmla="*/ 1199382 h 2280605"/>
              <a:gd name="connsiteX4" fmla="*/ 2889774 w 4475259"/>
              <a:gd name="connsiteY4" fmla="*/ 126115 h 2280605"/>
              <a:gd name="connsiteX5" fmla="*/ 1297815 w 4475259"/>
              <a:gd name="connsiteY5" fmla="*/ 156249 h 2280605"/>
              <a:gd name="connsiteX6" fmla="*/ 0 w 4475259"/>
              <a:gd name="connsiteY6" fmla="*/ 1337753 h 2280605"/>
              <a:gd name="connsiteX7" fmla="*/ 751872 w 4475259"/>
              <a:gd name="connsiteY7" fmla="*/ 1553969 h 2280605"/>
              <a:gd name="connsiteX8" fmla="*/ 4322527 w 4475259"/>
              <a:gd name="connsiteY8" fmla="*/ 2269514 h 2280605"/>
              <a:gd name="connsiteX0" fmla="*/ 4322527 w 4475259"/>
              <a:gd name="connsiteY0" fmla="*/ 2269514 h 2280605"/>
              <a:gd name="connsiteX1" fmla="*/ 4474120 w 4475259"/>
              <a:gd name="connsiteY1" fmla="*/ 2254421 h 2280605"/>
              <a:gd name="connsiteX2" fmla="*/ 4451965 w 4475259"/>
              <a:gd name="connsiteY2" fmla="*/ 2032123 h 2280605"/>
              <a:gd name="connsiteX3" fmla="*/ 4142108 w 4475259"/>
              <a:gd name="connsiteY3" fmla="*/ 1199382 h 2280605"/>
              <a:gd name="connsiteX4" fmla="*/ 2889774 w 4475259"/>
              <a:gd name="connsiteY4" fmla="*/ 126115 h 2280605"/>
              <a:gd name="connsiteX5" fmla="*/ 1297815 w 4475259"/>
              <a:gd name="connsiteY5" fmla="*/ 156249 h 2280605"/>
              <a:gd name="connsiteX6" fmla="*/ 0 w 4475259"/>
              <a:gd name="connsiteY6" fmla="*/ 1337753 h 2280605"/>
              <a:gd name="connsiteX7" fmla="*/ 751872 w 4475259"/>
              <a:gd name="connsiteY7" fmla="*/ 1553969 h 2280605"/>
              <a:gd name="connsiteX8" fmla="*/ 4322527 w 4475259"/>
              <a:gd name="connsiteY8" fmla="*/ 2269514 h 2280605"/>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710664 w 4434051"/>
              <a:gd name="connsiteY7" fmla="*/ 1548314 h 2274950"/>
              <a:gd name="connsiteX8" fmla="*/ 4281319 w 4434051"/>
              <a:gd name="connsiteY8" fmla="*/ 2263859 h 2274950"/>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995373 w 4434051"/>
              <a:gd name="connsiteY7" fmla="*/ 1544758 h 2274950"/>
              <a:gd name="connsiteX8" fmla="*/ 4281319 w 4434051"/>
              <a:gd name="connsiteY8" fmla="*/ 2263859 h 2274950"/>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995373 w 4434051"/>
              <a:gd name="connsiteY7" fmla="*/ 1544758 h 2274950"/>
              <a:gd name="connsiteX8" fmla="*/ 4281319 w 4434051"/>
              <a:gd name="connsiteY8" fmla="*/ 2263859 h 2274950"/>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995373 w 4434051"/>
              <a:gd name="connsiteY7" fmla="*/ 1544758 h 2274950"/>
              <a:gd name="connsiteX8" fmla="*/ 4281319 w 4434051"/>
              <a:gd name="connsiteY8" fmla="*/ 2263859 h 2274950"/>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95373 w 4434051"/>
              <a:gd name="connsiteY7" fmla="*/ 1544758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95373 w 4434051"/>
              <a:gd name="connsiteY7" fmla="*/ 1544758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1032834 w 4434051"/>
              <a:gd name="connsiteY7" fmla="*/ 1477199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69149 w 4434051"/>
              <a:gd name="connsiteY7" fmla="*/ 1477199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69149 w 4434051"/>
              <a:gd name="connsiteY7" fmla="*/ 1477199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69149 w 4434051"/>
              <a:gd name="connsiteY7" fmla="*/ 1477199 h 2258066"/>
              <a:gd name="connsiteX8" fmla="*/ 4191412 w 4434051"/>
              <a:gd name="connsiteY8" fmla="*/ 2217634 h 225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4051" h="2258066">
                <a:moveTo>
                  <a:pt x="4191412" y="2217634"/>
                </a:moveTo>
                <a:cubicBezTo>
                  <a:pt x="4300157" y="2237586"/>
                  <a:pt x="4409412" y="2275684"/>
                  <a:pt x="4432912" y="2248766"/>
                </a:cubicBezTo>
                <a:cubicBezTo>
                  <a:pt x="4439149" y="2203178"/>
                  <a:pt x="4418080" y="2090206"/>
                  <a:pt x="4410757" y="2026468"/>
                </a:cubicBezTo>
                <a:cubicBezTo>
                  <a:pt x="4373566" y="1796756"/>
                  <a:pt x="4299703" y="1455141"/>
                  <a:pt x="4100900" y="1193727"/>
                </a:cubicBezTo>
                <a:cubicBezTo>
                  <a:pt x="3835828" y="845178"/>
                  <a:pt x="3322615" y="294317"/>
                  <a:pt x="2848566" y="120460"/>
                </a:cubicBezTo>
                <a:cubicBezTo>
                  <a:pt x="2374517" y="-53396"/>
                  <a:pt x="1731368" y="-35344"/>
                  <a:pt x="1256607" y="150594"/>
                </a:cubicBezTo>
                <a:cubicBezTo>
                  <a:pt x="781846" y="336532"/>
                  <a:pt x="45691" y="1136517"/>
                  <a:pt x="0" y="1236091"/>
                </a:cubicBezTo>
                <a:cubicBezTo>
                  <a:pt x="8458" y="1248683"/>
                  <a:pt x="548761" y="1350066"/>
                  <a:pt x="969149" y="1477199"/>
                </a:cubicBezTo>
                <a:lnTo>
                  <a:pt x="4191412" y="2217634"/>
                </a:ln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11">
            <a:extLst>
              <a:ext uri="{FF2B5EF4-FFF2-40B4-BE49-F238E27FC236}">
                <a16:creationId xmlns:a16="http://schemas.microsoft.com/office/drawing/2014/main" id="{6038E4CC-5FD0-3FB8-A217-BFF311B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856699" flipH="1" flipV="1">
            <a:off x="8571821" y="1968489"/>
            <a:ext cx="2035049" cy="1116677"/>
          </a:xfrm>
          <a:custGeom>
            <a:avLst/>
            <a:gdLst>
              <a:gd name="connsiteX0" fmla="*/ 4420569 w 4503021"/>
              <a:gd name="connsiteY0" fmla="*/ 2310350 h 2312881"/>
              <a:gd name="connsiteX1" fmla="*/ 4488131 w 4503021"/>
              <a:gd name="connsiteY1" fmla="*/ 2217420 h 2312881"/>
              <a:gd name="connsiteX2" fmla="*/ 4485876 w 4503021"/>
              <a:gd name="connsiteY2" fmla="*/ 2202619 h 2312881"/>
              <a:gd name="connsiteX3" fmla="*/ 4503021 w 4503021"/>
              <a:gd name="connsiteY3" fmla="*/ 2114117 h 2312881"/>
              <a:gd name="connsiteX4" fmla="*/ 4471459 w 4503021"/>
              <a:gd name="connsiteY4" fmla="*/ 2108003 h 2312881"/>
              <a:gd name="connsiteX5" fmla="*/ 4459894 w 4503021"/>
              <a:gd name="connsiteY5" fmla="*/ 2032123 h 2312881"/>
              <a:gd name="connsiteX6" fmla="*/ 4150037 w 4503021"/>
              <a:gd name="connsiteY6" fmla="*/ 1199382 h 2312881"/>
              <a:gd name="connsiteX7" fmla="*/ 2897703 w 4503021"/>
              <a:gd name="connsiteY7" fmla="*/ 126115 h 2312881"/>
              <a:gd name="connsiteX8" fmla="*/ 1305744 w 4503021"/>
              <a:gd name="connsiteY8" fmla="*/ 156249 h 2312881"/>
              <a:gd name="connsiteX9" fmla="*/ 7929 w 4503021"/>
              <a:gd name="connsiteY9" fmla="*/ 1337753 h 2312881"/>
              <a:gd name="connsiteX10" fmla="*/ 759801 w 4503021"/>
              <a:gd name="connsiteY10" fmla="*/ 1553969 h 2312881"/>
              <a:gd name="connsiteX11" fmla="*/ 4330456 w 4503021"/>
              <a:gd name="connsiteY11" fmla="*/ 2269514 h 2312881"/>
              <a:gd name="connsiteX12" fmla="*/ 4420569 w 4503021"/>
              <a:gd name="connsiteY12" fmla="*/ 2310350 h 2312881"/>
              <a:gd name="connsiteX0" fmla="*/ 4330456 w 4647020"/>
              <a:gd name="connsiteY0" fmla="*/ 2269514 h 2309694"/>
              <a:gd name="connsiteX1" fmla="*/ 4488131 w 4647020"/>
              <a:gd name="connsiteY1" fmla="*/ 2217420 h 2309694"/>
              <a:gd name="connsiteX2" fmla="*/ 4485876 w 4647020"/>
              <a:gd name="connsiteY2" fmla="*/ 2202619 h 2309694"/>
              <a:gd name="connsiteX3" fmla="*/ 4503021 w 4647020"/>
              <a:gd name="connsiteY3" fmla="*/ 2114117 h 2309694"/>
              <a:gd name="connsiteX4" fmla="*/ 4471459 w 4647020"/>
              <a:gd name="connsiteY4" fmla="*/ 2108003 h 2309694"/>
              <a:gd name="connsiteX5" fmla="*/ 4459894 w 4647020"/>
              <a:gd name="connsiteY5" fmla="*/ 2032123 h 2309694"/>
              <a:gd name="connsiteX6" fmla="*/ 4150037 w 4647020"/>
              <a:gd name="connsiteY6" fmla="*/ 1199382 h 2309694"/>
              <a:gd name="connsiteX7" fmla="*/ 2897703 w 4647020"/>
              <a:gd name="connsiteY7" fmla="*/ 126115 h 2309694"/>
              <a:gd name="connsiteX8" fmla="*/ 1305744 w 4647020"/>
              <a:gd name="connsiteY8" fmla="*/ 156249 h 2309694"/>
              <a:gd name="connsiteX9" fmla="*/ 7929 w 4647020"/>
              <a:gd name="connsiteY9" fmla="*/ 1337753 h 2309694"/>
              <a:gd name="connsiteX10" fmla="*/ 759801 w 4647020"/>
              <a:gd name="connsiteY10" fmla="*/ 1553969 h 2309694"/>
              <a:gd name="connsiteX11" fmla="*/ 4330456 w 4647020"/>
              <a:gd name="connsiteY11" fmla="*/ 2269514 h 2309694"/>
              <a:gd name="connsiteX0" fmla="*/ 4330456 w 4647020"/>
              <a:gd name="connsiteY0" fmla="*/ 2269514 h 2309694"/>
              <a:gd name="connsiteX1" fmla="*/ 4488131 w 4647020"/>
              <a:gd name="connsiteY1" fmla="*/ 2217420 h 2309694"/>
              <a:gd name="connsiteX2" fmla="*/ 4495038 w 4647020"/>
              <a:gd name="connsiteY2" fmla="*/ 2227444 h 2309694"/>
              <a:gd name="connsiteX3" fmla="*/ 4485876 w 4647020"/>
              <a:gd name="connsiteY3" fmla="*/ 2202619 h 2309694"/>
              <a:gd name="connsiteX4" fmla="*/ 4503021 w 4647020"/>
              <a:gd name="connsiteY4" fmla="*/ 2114117 h 2309694"/>
              <a:gd name="connsiteX5" fmla="*/ 4471459 w 4647020"/>
              <a:gd name="connsiteY5" fmla="*/ 2108003 h 2309694"/>
              <a:gd name="connsiteX6" fmla="*/ 4459894 w 4647020"/>
              <a:gd name="connsiteY6" fmla="*/ 2032123 h 2309694"/>
              <a:gd name="connsiteX7" fmla="*/ 4150037 w 4647020"/>
              <a:gd name="connsiteY7" fmla="*/ 1199382 h 2309694"/>
              <a:gd name="connsiteX8" fmla="*/ 2897703 w 4647020"/>
              <a:gd name="connsiteY8" fmla="*/ 126115 h 2309694"/>
              <a:gd name="connsiteX9" fmla="*/ 1305744 w 4647020"/>
              <a:gd name="connsiteY9" fmla="*/ 156249 h 2309694"/>
              <a:gd name="connsiteX10" fmla="*/ 7929 w 4647020"/>
              <a:gd name="connsiteY10" fmla="*/ 1337753 h 2309694"/>
              <a:gd name="connsiteX11" fmla="*/ 759801 w 4647020"/>
              <a:gd name="connsiteY11" fmla="*/ 1553969 h 2309694"/>
              <a:gd name="connsiteX12" fmla="*/ 4330456 w 4647020"/>
              <a:gd name="connsiteY12" fmla="*/ 2269514 h 2309694"/>
              <a:gd name="connsiteX0" fmla="*/ 4330456 w 4647020"/>
              <a:gd name="connsiteY0" fmla="*/ 2269514 h 2309694"/>
              <a:gd name="connsiteX1" fmla="*/ 4488131 w 4647020"/>
              <a:gd name="connsiteY1" fmla="*/ 2217420 h 2309694"/>
              <a:gd name="connsiteX2" fmla="*/ 4485876 w 4647020"/>
              <a:gd name="connsiteY2" fmla="*/ 2202619 h 2309694"/>
              <a:gd name="connsiteX3" fmla="*/ 4503021 w 4647020"/>
              <a:gd name="connsiteY3" fmla="*/ 2114117 h 2309694"/>
              <a:gd name="connsiteX4" fmla="*/ 4471459 w 4647020"/>
              <a:gd name="connsiteY4" fmla="*/ 2108003 h 2309694"/>
              <a:gd name="connsiteX5" fmla="*/ 4459894 w 4647020"/>
              <a:gd name="connsiteY5" fmla="*/ 2032123 h 2309694"/>
              <a:gd name="connsiteX6" fmla="*/ 4150037 w 4647020"/>
              <a:gd name="connsiteY6" fmla="*/ 1199382 h 2309694"/>
              <a:gd name="connsiteX7" fmla="*/ 2897703 w 4647020"/>
              <a:gd name="connsiteY7" fmla="*/ 126115 h 2309694"/>
              <a:gd name="connsiteX8" fmla="*/ 1305744 w 4647020"/>
              <a:gd name="connsiteY8" fmla="*/ 156249 h 2309694"/>
              <a:gd name="connsiteX9" fmla="*/ 7929 w 4647020"/>
              <a:gd name="connsiteY9" fmla="*/ 1337753 h 2309694"/>
              <a:gd name="connsiteX10" fmla="*/ 759801 w 4647020"/>
              <a:gd name="connsiteY10" fmla="*/ 1553969 h 2309694"/>
              <a:gd name="connsiteX11" fmla="*/ 4330456 w 4647020"/>
              <a:gd name="connsiteY11" fmla="*/ 2269514 h 2309694"/>
              <a:gd name="connsiteX0" fmla="*/ 4330456 w 4645292"/>
              <a:gd name="connsiteY0" fmla="*/ 2269514 h 2308362"/>
              <a:gd name="connsiteX1" fmla="*/ 4485876 w 4645292"/>
              <a:gd name="connsiteY1" fmla="*/ 2202619 h 2308362"/>
              <a:gd name="connsiteX2" fmla="*/ 4503021 w 4645292"/>
              <a:gd name="connsiteY2" fmla="*/ 2114117 h 2308362"/>
              <a:gd name="connsiteX3" fmla="*/ 4471459 w 4645292"/>
              <a:gd name="connsiteY3" fmla="*/ 2108003 h 2308362"/>
              <a:gd name="connsiteX4" fmla="*/ 4459894 w 4645292"/>
              <a:gd name="connsiteY4" fmla="*/ 2032123 h 2308362"/>
              <a:gd name="connsiteX5" fmla="*/ 4150037 w 4645292"/>
              <a:gd name="connsiteY5" fmla="*/ 1199382 h 2308362"/>
              <a:gd name="connsiteX6" fmla="*/ 2897703 w 4645292"/>
              <a:gd name="connsiteY6" fmla="*/ 126115 h 2308362"/>
              <a:gd name="connsiteX7" fmla="*/ 1305744 w 4645292"/>
              <a:gd name="connsiteY7" fmla="*/ 156249 h 2308362"/>
              <a:gd name="connsiteX8" fmla="*/ 7929 w 4645292"/>
              <a:gd name="connsiteY8" fmla="*/ 1337753 h 2308362"/>
              <a:gd name="connsiteX9" fmla="*/ 759801 w 4645292"/>
              <a:gd name="connsiteY9" fmla="*/ 1553969 h 2308362"/>
              <a:gd name="connsiteX10" fmla="*/ 4330456 w 4645292"/>
              <a:gd name="connsiteY10" fmla="*/ 2269514 h 2308362"/>
              <a:gd name="connsiteX0" fmla="*/ 4330456 w 4653943"/>
              <a:gd name="connsiteY0" fmla="*/ 2269514 h 2292308"/>
              <a:gd name="connsiteX1" fmla="*/ 4503021 w 4653943"/>
              <a:gd name="connsiteY1" fmla="*/ 2114117 h 2292308"/>
              <a:gd name="connsiteX2" fmla="*/ 4471459 w 4653943"/>
              <a:gd name="connsiteY2" fmla="*/ 2108003 h 2292308"/>
              <a:gd name="connsiteX3" fmla="*/ 4459894 w 4653943"/>
              <a:gd name="connsiteY3" fmla="*/ 2032123 h 2292308"/>
              <a:gd name="connsiteX4" fmla="*/ 4150037 w 4653943"/>
              <a:gd name="connsiteY4" fmla="*/ 1199382 h 2292308"/>
              <a:gd name="connsiteX5" fmla="*/ 2897703 w 4653943"/>
              <a:gd name="connsiteY5" fmla="*/ 126115 h 2292308"/>
              <a:gd name="connsiteX6" fmla="*/ 1305744 w 4653943"/>
              <a:gd name="connsiteY6" fmla="*/ 156249 h 2292308"/>
              <a:gd name="connsiteX7" fmla="*/ 7929 w 4653943"/>
              <a:gd name="connsiteY7" fmla="*/ 1337753 h 2292308"/>
              <a:gd name="connsiteX8" fmla="*/ 759801 w 4653943"/>
              <a:gd name="connsiteY8" fmla="*/ 1553969 h 2292308"/>
              <a:gd name="connsiteX9" fmla="*/ 4330456 w 4653943"/>
              <a:gd name="connsiteY9" fmla="*/ 2269514 h 2292308"/>
              <a:gd name="connsiteX0" fmla="*/ 4330456 w 4646645"/>
              <a:gd name="connsiteY0" fmla="*/ 2269514 h 2305897"/>
              <a:gd name="connsiteX1" fmla="*/ 4481862 w 4646645"/>
              <a:gd name="connsiteY1" fmla="*/ 2223338 h 2305897"/>
              <a:gd name="connsiteX2" fmla="*/ 4471459 w 4646645"/>
              <a:gd name="connsiteY2" fmla="*/ 2108003 h 2305897"/>
              <a:gd name="connsiteX3" fmla="*/ 4459894 w 4646645"/>
              <a:gd name="connsiteY3" fmla="*/ 2032123 h 2305897"/>
              <a:gd name="connsiteX4" fmla="*/ 4150037 w 4646645"/>
              <a:gd name="connsiteY4" fmla="*/ 1199382 h 2305897"/>
              <a:gd name="connsiteX5" fmla="*/ 2897703 w 4646645"/>
              <a:gd name="connsiteY5" fmla="*/ 126115 h 2305897"/>
              <a:gd name="connsiteX6" fmla="*/ 1305744 w 4646645"/>
              <a:gd name="connsiteY6" fmla="*/ 156249 h 2305897"/>
              <a:gd name="connsiteX7" fmla="*/ 7929 w 4646645"/>
              <a:gd name="connsiteY7" fmla="*/ 1337753 h 2305897"/>
              <a:gd name="connsiteX8" fmla="*/ 759801 w 4646645"/>
              <a:gd name="connsiteY8" fmla="*/ 1553969 h 2305897"/>
              <a:gd name="connsiteX9" fmla="*/ 4330456 w 4646645"/>
              <a:gd name="connsiteY9" fmla="*/ 2269514 h 2305897"/>
              <a:gd name="connsiteX0" fmla="*/ 4330456 w 4481862"/>
              <a:gd name="connsiteY0" fmla="*/ 2269514 h 2274969"/>
              <a:gd name="connsiteX1" fmla="*/ 4481862 w 4481862"/>
              <a:gd name="connsiteY1" fmla="*/ 2223338 h 2274969"/>
              <a:gd name="connsiteX2" fmla="*/ 4471459 w 4481862"/>
              <a:gd name="connsiteY2" fmla="*/ 2108003 h 2274969"/>
              <a:gd name="connsiteX3" fmla="*/ 4459894 w 4481862"/>
              <a:gd name="connsiteY3" fmla="*/ 2032123 h 2274969"/>
              <a:gd name="connsiteX4" fmla="*/ 4150037 w 4481862"/>
              <a:gd name="connsiteY4" fmla="*/ 1199382 h 2274969"/>
              <a:gd name="connsiteX5" fmla="*/ 2897703 w 4481862"/>
              <a:gd name="connsiteY5" fmla="*/ 126115 h 2274969"/>
              <a:gd name="connsiteX6" fmla="*/ 1305744 w 4481862"/>
              <a:gd name="connsiteY6" fmla="*/ 156249 h 2274969"/>
              <a:gd name="connsiteX7" fmla="*/ 7929 w 4481862"/>
              <a:gd name="connsiteY7" fmla="*/ 1337753 h 2274969"/>
              <a:gd name="connsiteX8" fmla="*/ 759801 w 4481862"/>
              <a:gd name="connsiteY8" fmla="*/ 1553969 h 2274969"/>
              <a:gd name="connsiteX9" fmla="*/ 4330456 w 4481862"/>
              <a:gd name="connsiteY9" fmla="*/ 2269514 h 2274969"/>
              <a:gd name="connsiteX0" fmla="*/ 4330456 w 4481862"/>
              <a:gd name="connsiteY0" fmla="*/ 2269514 h 2274969"/>
              <a:gd name="connsiteX1" fmla="*/ 4481862 w 4481862"/>
              <a:gd name="connsiteY1" fmla="*/ 2223338 h 2274969"/>
              <a:gd name="connsiteX2" fmla="*/ 4459894 w 4481862"/>
              <a:gd name="connsiteY2" fmla="*/ 2032123 h 2274969"/>
              <a:gd name="connsiteX3" fmla="*/ 4150037 w 4481862"/>
              <a:gd name="connsiteY3" fmla="*/ 1199382 h 2274969"/>
              <a:gd name="connsiteX4" fmla="*/ 2897703 w 4481862"/>
              <a:gd name="connsiteY4" fmla="*/ 126115 h 2274969"/>
              <a:gd name="connsiteX5" fmla="*/ 1305744 w 4481862"/>
              <a:gd name="connsiteY5" fmla="*/ 156249 h 2274969"/>
              <a:gd name="connsiteX6" fmla="*/ 7929 w 4481862"/>
              <a:gd name="connsiteY6" fmla="*/ 1337753 h 2274969"/>
              <a:gd name="connsiteX7" fmla="*/ 759801 w 4481862"/>
              <a:gd name="connsiteY7" fmla="*/ 1553969 h 2274969"/>
              <a:gd name="connsiteX8" fmla="*/ 4330456 w 4481862"/>
              <a:gd name="connsiteY8" fmla="*/ 2269514 h 2274969"/>
              <a:gd name="connsiteX0" fmla="*/ 4330456 w 4483009"/>
              <a:gd name="connsiteY0" fmla="*/ 2269514 h 2274969"/>
              <a:gd name="connsiteX1" fmla="*/ 4481862 w 4483009"/>
              <a:gd name="connsiteY1" fmla="*/ 2223338 h 2274969"/>
              <a:gd name="connsiteX2" fmla="*/ 4459894 w 4483009"/>
              <a:gd name="connsiteY2" fmla="*/ 2032123 h 2274969"/>
              <a:gd name="connsiteX3" fmla="*/ 4150037 w 4483009"/>
              <a:gd name="connsiteY3" fmla="*/ 1199382 h 2274969"/>
              <a:gd name="connsiteX4" fmla="*/ 2897703 w 4483009"/>
              <a:gd name="connsiteY4" fmla="*/ 126115 h 2274969"/>
              <a:gd name="connsiteX5" fmla="*/ 1305744 w 4483009"/>
              <a:gd name="connsiteY5" fmla="*/ 156249 h 2274969"/>
              <a:gd name="connsiteX6" fmla="*/ 7929 w 4483009"/>
              <a:gd name="connsiteY6" fmla="*/ 1337753 h 2274969"/>
              <a:gd name="connsiteX7" fmla="*/ 759801 w 4483009"/>
              <a:gd name="connsiteY7" fmla="*/ 1553969 h 2274969"/>
              <a:gd name="connsiteX8" fmla="*/ 4330456 w 4483009"/>
              <a:gd name="connsiteY8" fmla="*/ 2269514 h 2274969"/>
              <a:gd name="connsiteX0" fmla="*/ 4330456 w 4483188"/>
              <a:gd name="connsiteY0" fmla="*/ 2269514 h 2280605"/>
              <a:gd name="connsiteX1" fmla="*/ 4482049 w 4483188"/>
              <a:gd name="connsiteY1" fmla="*/ 2254421 h 2280605"/>
              <a:gd name="connsiteX2" fmla="*/ 4459894 w 4483188"/>
              <a:gd name="connsiteY2" fmla="*/ 2032123 h 2280605"/>
              <a:gd name="connsiteX3" fmla="*/ 4150037 w 4483188"/>
              <a:gd name="connsiteY3" fmla="*/ 1199382 h 2280605"/>
              <a:gd name="connsiteX4" fmla="*/ 2897703 w 4483188"/>
              <a:gd name="connsiteY4" fmla="*/ 126115 h 2280605"/>
              <a:gd name="connsiteX5" fmla="*/ 1305744 w 4483188"/>
              <a:gd name="connsiteY5" fmla="*/ 156249 h 2280605"/>
              <a:gd name="connsiteX6" fmla="*/ 7929 w 4483188"/>
              <a:gd name="connsiteY6" fmla="*/ 1337753 h 2280605"/>
              <a:gd name="connsiteX7" fmla="*/ 759801 w 4483188"/>
              <a:gd name="connsiteY7" fmla="*/ 1553969 h 2280605"/>
              <a:gd name="connsiteX8" fmla="*/ 4330456 w 4483188"/>
              <a:gd name="connsiteY8" fmla="*/ 2269514 h 2280605"/>
              <a:gd name="connsiteX0" fmla="*/ 4322527 w 4475259"/>
              <a:gd name="connsiteY0" fmla="*/ 2269514 h 2280605"/>
              <a:gd name="connsiteX1" fmla="*/ 4474120 w 4475259"/>
              <a:gd name="connsiteY1" fmla="*/ 2254421 h 2280605"/>
              <a:gd name="connsiteX2" fmla="*/ 4451965 w 4475259"/>
              <a:gd name="connsiteY2" fmla="*/ 2032123 h 2280605"/>
              <a:gd name="connsiteX3" fmla="*/ 4142108 w 4475259"/>
              <a:gd name="connsiteY3" fmla="*/ 1199382 h 2280605"/>
              <a:gd name="connsiteX4" fmla="*/ 2889774 w 4475259"/>
              <a:gd name="connsiteY4" fmla="*/ 126115 h 2280605"/>
              <a:gd name="connsiteX5" fmla="*/ 1297815 w 4475259"/>
              <a:gd name="connsiteY5" fmla="*/ 156249 h 2280605"/>
              <a:gd name="connsiteX6" fmla="*/ 0 w 4475259"/>
              <a:gd name="connsiteY6" fmla="*/ 1337753 h 2280605"/>
              <a:gd name="connsiteX7" fmla="*/ 751872 w 4475259"/>
              <a:gd name="connsiteY7" fmla="*/ 1553969 h 2280605"/>
              <a:gd name="connsiteX8" fmla="*/ 4322527 w 4475259"/>
              <a:gd name="connsiteY8" fmla="*/ 2269514 h 2280605"/>
              <a:gd name="connsiteX0" fmla="*/ 4322527 w 4475259"/>
              <a:gd name="connsiteY0" fmla="*/ 2269514 h 2280605"/>
              <a:gd name="connsiteX1" fmla="*/ 4474120 w 4475259"/>
              <a:gd name="connsiteY1" fmla="*/ 2254421 h 2280605"/>
              <a:gd name="connsiteX2" fmla="*/ 4451965 w 4475259"/>
              <a:gd name="connsiteY2" fmla="*/ 2032123 h 2280605"/>
              <a:gd name="connsiteX3" fmla="*/ 4142108 w 4475259"/>
              <a:gd name="connsiteY3" fmla="*/ 1199382 h 2280605"/>
              <a:gd name="connsiteX4" fmla="*/ 2889774 w 4475259"/>
              <a:gd name="connsiteY4" fmla="*/ 126115 h 2280605"/>
              <a:gd name="connsiteX5" fmla="*/ 1297815 w 4475259"/>
              <a:gd name="connsiteY5" fmla="*/ 156249 h 2280605"/>
              <a:gd name="connsiteX6" fmla="*/ 0 w 4475259"/>
              <a:gd name="connsiteY6" fmla="*/ 1337753 h 2280605"/>
              <a:gd name="connsiteX7" fmla="*/ 751872 w 4475259"/>
              <a:gd name="connsiteY7" fmla="*/ 1553969 h 2280605"/>
              <a:gd name="connsiteX8" fmla="*/ 4322527 w 4475259"/>
              <a:gd name="connsiteY8" fmla="*/ 2269514 h 2280605"/>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710664 w 4434051"/>
              <a:gd name="connsiteY7" fmla="*/ 1548314 h 2274950"/>
              <a:gd name="connsiteX8" fmla="*/ 4281319 w 4434051"/>
              <a:gd name="connsiteY8" fmla="*/ 2263859 h 2274950"/>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995373 w 4434051"/>
              <a:gd name="connsiteY7" fmla="*/ 1544758 h 2274950"/>
              <a:gd name="connsiteX8" fmla="*/ 4281319 w 4434051"/>
              <a:gd name="connsiteY8" fmla="*/ 2263859 h 2274950"/>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995373 w 4434051"/>
              <a:gd name="connsiteY7" fmla="*/ 1544758 h 2274950"/>
              <a:gd name="connsiteX8" fmla="*/ 4281319 w 4434051"/>
              <a:gd name="connsiteY8" fmla="*/ 2263859 h 2274950"/>
              <a:gd name="connsiteX0" fmla="*/ 4281319 w 4434051"/>
              <a:gd name="connsiteY0" fmla="*/ 2263859 h 2274950"/>
              <a:gd name="connsiteX1" fmla="*/ 4432912 w 4434051"/>
              <a:gd name="connsiteY1" fmla="*/ 2248766 h 2274950"/>
              <a:gd name="connsiteX2" fmla="*/ 4410757 w 4434051"/>
              <a:gd name="connsiteY2" fmla="*/ 2026468 h 2274950"/>
              <a:gd name="connsiteX3" fmla="*/ 4100900 w 4434051"/>
              <a:gd name="connsiteY3" fmla="*/ 1193727 h 2274950"/>
              <a:gd name="connsiteX4" fmla="*/ 2848566 w 4434051"/>
              <a:gd name="connsiteY4" fmla="*/ 120460 h 2274950"/>
              <a:gd name="connsiteX5" fmla="*/ 1256607 w 4434051"/>
              <a:gd name="connsiteY5" fmla="*/ 150594 h 2274950"/>
              <a:gd name="connsiteX6" fmla="*/ 0 w 4434051"/>
              <a:gd name="connsiteY6" fmla="*/ 1236091 h 2274950"/>
              <a:gd name="connsiteX7" fmla="*/ 995373 w 4434051"/>
              <a:gd name="connsiteY7" fmla="*/ 1544758 h 2274950"/>
              <a:gd name="connsiteX8" fmla="*/ 4281319 w 4434051"/>
              <a:gd name="connsiteY8" fmla="*/ 2263859 h 2274950"/>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95373 w 4434051"/>
              <a:gd name="connsiteY7" fmla="*/ 1544758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95373 w 4434051"/>
              <a:gd name="connsiteY7" fmla="*/ 1544758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1032834 w 4434051"/>
              <a:gd name="connsiteY7" fmla="*/ 1477199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69149 w 4434051"/>
              <a:gd name="connsiteY7" fmla="*/ 1477199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69149 w 4434051"/>
              <a:gd name="connsiteY7" fmla="*/ 1477199 h 2258066"/>
              <a:gd name="connsiteX8" fmla="*/ 4191412 w 4434051"/>
              <a:gd name="connsiteY8" fmla="*/ 2217634 h 2258066"/>
              <a:gd name="connsiteX0" fmla="*/ 4191412 w 4434051"/>
              <a:gd name="connsiteY0" fmla="*/ 2217634 h 2258066"/>
              <a:gd name="connsiteX1" fmla="*/ 4432912 w 4434051"/>
              <a:gd name="connsiteY1" fmla="*/ 2248766 h 2258066"/>
              <a:gd name="connsiteX2" fmla="*/ 4410757 w 4434051"/>
              <a:gd name="connsiteY2" fmla="*/ 2026468 h 2258066"/>
              <a:gd name="connsiteX3" fmla="*/ 4100900 w 4434051"/>
              <a:gd name="connsiteY3" fmla="*/ 1193727 h 2258066"/>
              <a:gd name="connsiteX4" fmla="*/ 2848566 w 4434051"/>
              <a:gd name="connsiteY4" fmla="*/ 120460 h 2258066"/>
              <a:gd name="connsiteX5" fmla="*/ 1256607 w 4434051"/>
              <a:gd name="connsiteY5" fmla="*/ 150594 h 2258066"/>
              <a:gd name="connsiteX6" fmla="*/ 0 w 4434051"/>
              <a:gd name="connsiteY6" fmla="*/ 1236091 h 2258066"/>
              <a:gd name="connsiteX7" fmla="*/ 969149 w 4434051"/>
              <a:gd name="connsiteY7" fmla="*/ 1477199 h 2258066"/>
              <a:gd name="connsiteX8" fmla="*/ 4191412 w 4434051"/>
              <a:gd name="connsiteY8" fmla="*/ 2217634 h 225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4051" h="2258066">
                <a:moveTo>
                  <a:pt x="4191412" y="2217634"/>
                </a:moveTo>
                <a:cubicBezTo>
                  <a:pt x="4300157" y="2237586"/>
                  <a:pt x="4409412" y="2275684"/>
                  <a:pt x="4432912" y="2248766"/>
                </a:cubicBezTo>
                <a:cubicBezTo>
                  <a:pt x="4439149" y="2203178"/>
                  <a:pt x="4418080" y="2090206"/>
                  <a:pt x="4410757" y="2026468"/>
                </a:cubicBezTo>
                <a:cubicBezTo>
                  <a:pt x="4373566" y="1796756"/>
                  <a:pt x="4299703" y="1455141"/>
                  <a:pt x="4100900" y="1193727"/>
                </a:cubicBezTo>
                <a:cubicBezTo>
                  <a:pt x="3835828" y="845178"/>
                  <a:pt x="3322615" y="294317"/>
                  <a:pt x="2848566" y="120460"/>
                </a:cubicBezTo>
                <a:cubicBezTo>
                  <a:pt x="2374517" y="-53396"/>
                  <a:pt x="1731368" y="-35344"/>
                  <a:pt x="1256607" y="150594"/>
                </a:cubicBezTo>
                <a:cubicBezTo>
                  <a:pt x="781846" y="336532"/>
                  <a:pt x="45691" y="1136517"/>
                  <a:pt x="0" y="1236091"/>
                </a:cubicBezTo>
                <a:cubicBezTo>
                  <a:pt x="8458" y="1248683"/>
                  <a:pt x="548761" y="1350066"/>
                  <a:pt x="969149" y="1477199"/>
                </a:cubicBezTo>
                <a:lnTo>
                  <a:pt x="4191412" y="2217634"/>
                </a:ln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13">
            <a:extLst>
              <a:ext uri="{FF2B5EF4-FFF2-40B4-BE49-F238E27FC236}">
                <a16:creationId xmlns:a16="http://schemas.microsoft.com/office/drawing/2014/main" id="{8F3491C6-5FFD-1437-E755-9C1F9C0D8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651051" flipH="1">
            <a:off x="10797716" y="1383553"/>
            <a:ext cx="1627628" cy="634087"/>
          </a:xfrm>
          <a:custGeom>
            <a:avLst/>
            <a:gdLst>
              <a:gd name="connsiteX0" fmla="*/ 85675 w 1627628"/>
              <a:gd name="connsiteY0" fmla="*/ 0 h 634087"/>
              <a:gd name="connsiteX1" fmla="*/ 33561 w 1627628"/>
              <a:gd name="connsiteY1" fmla="*/ 67902 h 634087"/>
              <a:gd name="connsiteX2" fmla="*/ 0 w 1627628"/>
              <a:gd name="connsiteY2" fmla="*/ 119616 h 634087"/>
              <a:gd name="connsiteX3" fmla="*/ 174688 w 1627628"/>
              <a:gd name="connsiteY3" fmla="*/ 394006 h 634087"/>
              <a:gd name="connsiteX4" fmla="*/ 288081 w 1627628"/>
              <a:gd name="connsiteY4" fmla="*/ 418199 h 634087"/>
              <a:gd name="connsiteX5" fmla="*/ 474197 w 1627628"/>
              <a:gd name="connsiteY5" fmla="*/ 452941 h 634087"/>
              <a:gd name="connsiteX6" fmla="*/ 1579914 w 1627628"/>
              <a:gd name="connsiteY6" fmla="*/ 633883 h 634087"/>
              <a:gd name="connsiteX7" fmla="*/ 1627628 w 1627628"/>
              <a:gd name="connsiteY7" fmla="*/ 418194 h 634087"/>
              <a:gd name="connsiteX8" fmla="*/ 139699 w 1627628"/>
              <a:gd name="connsiteY8" fmla="*/ 14702 h 63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628" h="634087">
                <a:moveTo>
                  <a:pt x="85675" y="0"/>
                </a:moveTo>
                <a:cubicBezTo>
                  <a:pt x="71628" y="14710"/>
                  <a:pt x="53431" y="38984"/>
                  <a:pt x="33561" y="67902"/>
                </a:cubicBezTo>
                <a:lnTo>
                  <a:pt x="0" y="119616"/>
                </a:lnTo>
                <a:lnTo>
                  <a:pt x="174688" y="394006"/>
                </a:lnTo>
                <a:lnTo>
                  <a:pt x="288081" y="418199"/>
                </a:lnTo>
                <a:cubicBezTo>
                  <a:pt x="344931" y="429572"/>
                  <a:pt x="406599" y="441147"/>
                  <a:pt x="474197" y="452941"/>
                </a:cubicBezTo>
                <a:cubicBezTo>
                  <a:pt x="710641" y="532293"/>
                  <a:pt x="1540047" y="636011"/>
                  <a:pt x="1579914" y="633883"/>
                </a:cubicBezTo>
                <a:cubicBezTo>
                  <a:pt x="1596817" y="640910"/>
                  <a:pt x="1622768" y="465175"/>
                  <a:pt x="1627628" y="418194"/>
                </a:cubicBezTo>
                <a:cubicBezTo>
                  <a:pt x="1580097" y="387567"/>
                  <a:pt x="635676" y="149200"/>
                  <a:pt x="139699" y="14702"/>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15">
            <a:extLst>
              <a:ext uri="{FF2B5EF4-FFF2-40B4-BE49-F238E27FC236}">
                <a16:creationId xmlns:a16="http://schemas.microsoft.com/office/drawing/2014/main" id="{660EFAFB-1449-7267-E94E-CDF62AC68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149925">
            <a:off x="9967684" y="-167290"/>
            <a:ext cx="1422884" cy="1128671"/>
          </a:xfrm>
          <a:custGeom>
            <a:avLst/>
            <a:gdLst>
              <a:gd name="connsiteX0" fmla="*/ 311272 w 1422884"/>
              <a:gd name="connsiteY0" fmla="*/ 803635 h 1128671"/>
              <a:gd name="connsiteX1" fmla="*/ 0 w 1422884"/>
              <a:gd name="connsiteY1" fmla="*/ 641589 h 1128671"/>
              <a:gd name="connsiteX2" fmla="*/ 9157 w 1422884"/>
              <a:gd name="connsiteY2" fmla="*/ 585821 h 1128671"/>
              <a:gd name="connsiteX3" fmla="*/ 184186 w 1422884"/>
              <a:gd name="connsiteY3" fmla="*/ 158133 h 1128671"/>
              <a:gd name="connsiteX4" fmla="*/ 747648 w 1422884"/>
              <a:gd name="connsiteY4" fmla="*/ 440 h 1128671"/>
              <a:gd name="connsiteX5" fmla="*/ 1148827 w 1422884"/>
              <a:gd name="connsiteY5" fmla="*/ 87712 h 1128671"/>
              <a:gd name="connsiteX6" fmla="*/ 1396443 w 1422884"/>
              <a:gd name="connsiteY6" fmla="*/ 449167 h 1128671"/>
              <a:gd name="connsiteX7" fmla="*/ 1410410 w 1422884"/>
              <a:gd name="connsiteY7" fmla="*/ 1107032 h 1128671"/>
              <a:gd name="connsiteX8" fmla="*/ 1108761 w 1422884"/>
              <a:gd name="connsiteY8" fmla="*/ 1128671 h 1128671"/>
              <a:gd name="connsiteX9" fmla="*/ 1092622 w 1422884"/>
              <a:gd name="connsiteY9" fmla="*/ 725433 h 1128671"/>
              <a:gd name="connsiteX10" fmla="*/ 1027559 w 1422884"/>
              <a:gd name="connsiteY10" fmla="*/ 457734 h 1128671"/>
              <a:gd name="connsiteX11" fmla="*/ 850744 w 1422884"/>
              <a:gd name="connsiteY11" fmla="*/ 319037 h 1128671"/>
              <a:gd name="connsiteX12" fmla="*/ 446846 w 1422884"/>
              <a:gd name="connsiteY12" fmla="*/ 358813 h 1128671"/>
              <a:gd name="connsiteX13" fmla="*/ 317082 w 1422884"/>
              <a:gd name="connsiteY13" fmla="*/ 756245 h 112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2884" h="1128671">
                <a:moveTo>
                  <a:pt x="311272" y="803635"/>
                </a:moveTo>
                <a:lnTo>
                  <a:pt x="0" y="641589"/>
                </a:lnTo>
                <a:lnTo>
                  <a:pt x="9157" y="585821"/>
                </a:lnTo>
                <a:cubicBezTo>
                  <a:pt x="39321" y="425016"/>
                  <a:pt x="87099" y="255939"/>
                  <a:pt x="184186" y="158133"/>
                </a:cubicBezTo>
                <a:cubicBezTo>
                  <a:pt x="328405" y="30432"/>
                  <a:pt x="397716" y="-4458"/>
                  <a:pt x="747648" y="440"/>
                </a:cubicBezTo>
                <a:cubicBezTo>
                  <a:pt x="870314" y="3280"/>
                  <a:pt x="1040695" y="12924"/>
                  <a:pt x="1148827" y="87712"/>
                </a:cubicBezTo>
                <a:cubicBezTo>
                  <a:pt x="1256959" y="162500"/>
                  <a:pt x="1352846" y="279280"/>
                  <a:pt x="1396443" y="449167"/>
                </a:cubicBezTo>
                <a:cubicBezTo>
                  <a:pt x="1440040" y="619054"/>
                  <a:pt x="1418428" y="922185"/>
                  <a:pt x="1410410" y="1107032"/>
                </a:cubicBezTo>
                <a:cubicBezTo>
                  <a:pt x="1347463" y="1104640"/>
                  <a:pt x="1136030" y="1119937"/>
                  <a:pt x="1108761" y="1128671"/>
                </a:cubicBezTo>
                <a:cubicBezTo>
                  <a:pt x="1101954" y="1033512"/>
                  <a:pt x="1106156" y="837256"/>
                  <a:pt x="1092622" y="725433"/>
                </a:cubicBezTo>
                <a:cubicBezTo>
                  <a:pt x="1079088" y="613611"/>
                  <a:pt x="1067873" y="525468"/>
                  <a:pt x="1027559" y="457734"/>
                </a:cubicBezTo>
                <a:cubicBezTo>
                  <a:pt x="987247" y="390002"/>
                  <a:pt x="947530" y="335524"/>
                  <a:pt x="850744" y="319037"/>
                </a:cubicBezTo>
                <a:cubicBezTo>
                  <a:pt x="753959" y="302550"/>
                  <a:pt x="535789" y="285945"/>
                  <a:pt x="446846" y="358813"/>
                </a:cubicBezTo>
                <a:cubicBezTo>
                  <a:pt x="357902" y="431681"/>
                  <a:pt x="342110" y="612777"/>
                  <a:pt x="317082" y="756245"/>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17">
            <a:extLst>
              <a:ext uri="{FF2B5EF4-FFF2-40B4-BE49-F238E27FC236}">
                <a16:creationId xmlns:a16="http://schemas.microsoft.com/office/drawing/2014/main" id="{8BEB8B76-1043-4764-3BCA-5EA1F5532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149925">
            <a:off x="9967684" y="-167290"/>
            <a:ext cx="1422884" cy="1128671"/>
          </a:xfrm>
          <a:custGeom>
            <a:avLst/>
            <a:gdLst>
              <a:gd name="connsiteX0" fmla="*/ 311272 w 1422884"/>
              <a:gd name="connsiteY0" fmla="*/ 803635 h 1128671"/>
              <a:gd name="connsiteX1" fmla="*/ 0 w 1422884"/>
              <a:gd name="connsiteY1" fmla="*/ 641589 h 1128671"/>
              <a:gd name="connsiteX2" fmla="*/ 9157 w 1422884"/>
              <a:gd name="connsiteY2" fmla="*/ 585821 h 1128671"/>
              <a:gd name="connsiteX3" fmla="*/ 184186 w 1422884"/>
              <a:gd name="connsiteY3" fmla="*/ 158133 h 1128671"/>
              <a:gd name="connsiteX4" fmla="*/ 747648 w 1422884"/>
              <a:gd name="connsiteY4" fmla="*/ 440 h 1128671"/>
              <a:gd name="connsiteX5" fmla="*/ 1148827 w 1422884"/>
              <a:gd name="connsiteY5" fmla="*/ 87712 h 1128671"/>
              <a:gd name="connsiteX6" fmla="*/ 1396443 w 1422884"/>
              <a:gd name="connsiteY6" fmla="*/ 449167 h 1128671"/>
              <a:gd name="connsiteX7" fmla="*/ 1410410 w 1422884"/>
              <a:gd name="connsiteY7" fmla="*/ 1107032 h 1128671"/>
              <a:gd name="connsiteX8" fmla="*/ 1108761 w 1422884"/>
              <a:gd name="connsiteY8" fmla="*/ 1128671 h 1128671"/>
              <a:gd name="connsiteX9" fmla="*/ 1092622 w 1422884"/>
              <a:gd name="connsiteY9" fmla="*/ 725433 h 1128671"/>
              <a:gd name="connsiteX10" fmla="*/ 1027559 w 1422884"/>
              <a:gd name="connsiteY10" fmla="*/ 457734 h 1128671"/>
              <a:gd name="connsiteX11" fmla="*/ 850744 w 1422884"/>
              <a:gd name="connsiteY11" fmla="*/ 319037 h 1128671"/>
              <a:gd name="connsiteX12" fmla="*/ 446846 w 1422884"/>
              <a:gd name="connsiteY12" fmla="*/ 358813 h 1128671"/>
              <a:gd name="connsiteX13" fmla="*/ 317082 w 1422884"/>
              <a:gd name="connsiteY13" fmla="*/ 756245 h 112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2884" h="1128671">
                <a:moveTo>
                  <a:pt x="311272" y="803635"/>
                </a:moveTo>
                <a:lnTo>
                  <a:pt x="0" y="641589"/>
                </a:lnTo>
                <a:lnTo>
                  <a:pt x="9157" y="585821"/>
                </a:lnTo>
                <a:cubicBezTo>
                  <a:pt x="39321" y="425016"/>
                  <a:pt x="87099" y="255939"/>
                  <a:pt x="184186" y="158133"/>
                </a:cubicBezTo>
                <a:cubicBezTo>
                  <a:pt x="328405" y="30432"/>
                  <a:pt x="397716" y="-4458"/>
                  <a:pt x="747648" y="440"/>
                </a:cubicBezTo>
                <a:cubicBezTo>
                  <a:pt x="870314" y="3280"/>
                  <a:pt x="1040695" y="12924"/>
                  <a:pt x="1148827" y="87712"/>
                </a:cubicBezTo>
                <a:cubicBezTo>
                  <a:pt x="1256959" y="162500"/>
                  <a:pt x="1352846" y="279280"/>
                  <a:pt x="1396443" y="449167"/>
                </a:cubicBezTo>
                <a:cubicBezTo>
                  <a:pt x="1440040" y="619054"/>
                  <a:pt x="1418428" y="922185"/>
                  <a:pt x="1410410" y="1107032"/>
                </a:cubicBezTo>
                <a:cubicBezTo>
                  <a:pt x="1347463" y="1104640"/>
                  <a:pt x="1136030" y="1119937"/>
                  <a:pt x="1108761" y="1128671"/>
                </a:cubicBezTo>
                <a:cubicBezTo>
                  <a:pt x="1101954" y="1033512"/>
                  <a:pt x="1106156" y="837256"/>
                  <a:pt x="1092622" y="725433"/>
                </a:cubicBezTo>
                <a:cubicBezTo>
                  <a:pt x="1079088" y="613611"/>
                  <a:pt x="1067873" y="525468"/>
                  <a:pt x="1027559" y="457734"/>
                </a:cubicBezTo>
                <a:cubicBezTo>
                  <a:pt x="987247" y="390002"/>
                  <a:pt x="947530" y="335524"/>
                  <a:pt x="850744" y="319037"/>
                </a:cubicBezTo>
                <a:cubicBezTo>
                  <a:pt x="753959" y="302550"/>
                  <a:pt x="535789" y="285945"/>
                  <a:pt x="446846" y="358813"/>
                </a:cubicBezTo>
                <a:cubicBezTo>
                  <a:pt x="357902" y="431681"/>
                  <a:pt x="342110" y="612777"/>
                  <a:pt x="317082" y="756245"/>
                </a:cubicBezTo>
                <a:close/>
              </a:path>
            </a:pathLst>
          </a:custGeom>
          <a:solidFill>
            <a:schemeClr val="accent4">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4" name="Group 53">
            <a:extLst>
              <a:ext uri="{FF2B5EF4-FFF2-40B4-BE49-F238E27FC236}">
                <a16:creationId xmlns:a16="http://schemas.microsoft.com/office/drawing/2014/main" id="{644BB117-8A63-ABB8-6C63-C3F5E1F806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0792317" flipH="1">
            <a:off x="8286168" y="3661889"/>
            <a:ext cx="2065453" cy="2082755"/>
            <a:chOff x="-4225490" y="3861449"/>
            <a:chExt cx="2065453" cy="2082755"/>
          </a:xfrm>
        </p:grpSpPr>
        <p:sp>
          <p:nvSpPr>
            <p:cNvPr id="21" name="Freeform: Shape 20">
              <a:extLst>
                <a:ext uri="{FF2B5EF4-FFF2-40B4-BE49-F238E27FC236}">
                  <a16:creationId xmlns:a16="http://schemas.microsoft.com/office/drawing/2014/main" id="{69696C7C-9A0C-CDC6-3FC8-0175713FC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684128">
              <a:off x="-4225174" y="3861449"/>
              <a:ext cx="2065137" cy="2082755"/>
            </a:xfrm>
            <a:custGeom>
              <a:avLst/>
              <a:gdLst>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3003582 w 5421466"/>
                <a:gd name="connsiteY39" fmla="*/ 5026451 h 7017706"/>
                <a:gd name="connsiteX40" fmla="*/ 2315426 w 5421466"/>
                <a:gd name="connsiteY40" fmla="*/ 5092438 h 7017706"/>
                <a:gd name="connsiteX41" fmla="*/ 1495294 w 5421466"/>
                <a:gd name="connsiteY41" fmla="*/ 4922756 h 7017706"/>
                <a:gd name="connsiteX42" fmla="*/ 760003 w 5421466"/>
                <a:gd name="connsiteY42" fmla="*/ 4187465 h 7017706"/>
                <a:gd name="connsiteX43" fmla="*/ 260382 w 5421466"/>
                <a:gd name="connsiteY43" fmla="*/ 3291919 h 7017706"/>
                <a:gd name="connsiteX44" fmla="*/ 5859 w 5421466"/>
                <a:gd name="connsiteY44" fmla="*/ 2924273 h 7017706"/>
                <a:gd name="connsiteX45" fmla="*/ 109554 w 5421466"/>
                <a:gd name="connsiteY45" fmla="*/ 3518162 h 7017706"/>
                <a:gd name="connsiteX46" fmla="*/ 420638 w 5421466"/>
                <a:gd name="connsiteY46" fmla="*/ 4922756 h 7017706"/>
                <a:gd name="connsiteX47" fmla="*/ 910832 w 5421466"/>
                <a:gd name="connsiteY47" fmla="*/ 5544925 h 7017706"/>
                <a:gd name="connsiteX48" fmla="*/ 1523574 w 5421466"/>
                <a:gd name="connsiteY48" fmla="*/ 5761741 h 7017706"/>
                <a:gd name="connsiteX49" fmla="*/ 2287145 w 5421466"/>
                <a:gd name="connsiteY49" fmla="*/ 5724034 h 7017706"/>
                <a:gd name="connsiteX50" fmla="*/ 3720020 w 5421466"/>
                <a:gd name="connsiteY50" fmla="*/ 5516644 h 7017706"/>
                <a:gd name="connsiteX51" fmla="*/ 3701166 w 5421466"/>
                <a:gd name="connsiteY51" fmla="*/ 5563778 h 7017706"/>
                <a:gd name="connsiteX52" fmla="*/ 3503203 w 5421466"/>
                <a:gd name="connsiteY52" fmla="*/ 6129387 h 7017706"/>
                <a:gd name="connsiteX53" fmla="*/ 3456069 w 5421466"/>
                <a:gd name="connsiteY53"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609909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6148240"/>
                <a:gd name="connsiteX1" fmla="*/ 4455310 w 5421466"/>
                <a:gd name="connsiteY1" fmla="*/ 6044545 h 6148240"/>
                <a:gd name="connsiteX2" fmla="*/ 4455310 w 5421466"/>
                <a:gd name="connsiteY2" fmla="*/ 6035119 h 6148240"/>
                <a:gd name="connsiteX3" fmla="*/ 4172506 w 5421466"/>
                <a:gd name="connsiteY3" fmla="*/ 5431803 h 6148240"/>
                <a:gd name="connsiteX4" fmla="*/ 4181933 w 5421466"/>
                <a:gd name="connsiteY4" fmla="*/ 5337535 h 6148240"/>
                <a:gd name="connsiteX5" fmla="*/ 4596712 w 5421466"/>
                <a:gd name="connsiteY5" fmla="*/ 4932183 h 6148240"/>
                <a:gd name="connsiteX6" fmla="*/ 5058626 w 5421466"/>
                <a:gd name="connsiteY6" fmla="*/ 3800966 h 6148240"/>
                <a:gd name="connsiteX7" fmla="*/ 5416844 w 5421466"/>
                <a:gd name="connsiteY7" fmla="*/ 2735737 h 6148240"/>
                <a:gd name="connsiteX8" fmla="*/ 5209455 w 5421466"/>
                <a:gd name="connsiteY8" fmla="*/ 2801725 h 6148240"/>
                <a:gd name="connsiteX9" fmla="*/ 4493017 w 5421466"/>
                <a:gd name="connsiteY9" fmla="*/ 3169370 h 6148240"/>
                <a:gd name="connsiteX10" fmla="*/ 3691739 w 5421466"/>
                <a:gd name="connsiteY10" fmla="*/ 4074343 h 6148240"/>
                <a:gd name="connsiteX11" fmla="*/ 3757727 w 5421466"/>
                <a:gd name="connsiteY11" fmla="*/ 3546442 h 6148240"/>
                <a:gd name="connsiteX12" fmla="*/ 4087665 w 5421466"/>
                <a:gd name="connsiteY12" fmla="*/ 2009873 h 6148240"/>
                <a:gd name="connsiteX13" fmla="*/ 4285628 w 5421466"/>
                <a:gd name="connsiteY13" fmla="*/ 1302863 h 6148240"/>
                <a:gd name="connsiteX14" fmla="*/ 4313908 w 5421466"/>
                <a:gd name="connsiteY14" fmla="*/ 963498 h 6148240"/>
                <a:gd name="connsiteX15" fmla="*/ 4049958 w 5421466"/>
                <a:gd name="connsiteY15" fmla="*/ 1199168 h 6148240"/>
                <a:gd name="connsiteX16" fmla="*/ 3569191 w 5421466"/>
                <a:gd name="connsiteY16" fmla="*/ 1840191 h 6148240"/>
                <a:gd name="connsiteX17" fmla="*/ 3408935 w 5421466"/>
                <a:gd name="connsiteY17" fmla="*/ 2349238 h 6148240"/>
                <a:gd name="connsiteX18" fmla="*/ 3324094 w 5421466"/>
                <a:gd name="connsiteY18" fmla="*/ 3518162 h 6148240"/>
                <a:gd name="connsiteX19" fmla="*/ 3267533 w 5421466"/>
                <a:gd name="connsiteY19" fmla="*/ 4093197 h 6148240"/>
                <a:gd name="connsiteX20" fmla="*/ 3267533 w 5421466"/>
                <a:gd name="connsiteY20" fmla="*/ 3885807 h 6148240"/>
                <a:gd name="connsiteX21" fmla="*/ 3069570 w 5421466"/>
                <a:gd name="connsiteY21" fmla="*/ 3188224 h 6148240"/>
                <a:gd name="connsiteX22" fmla="*/ 2428547 w 5421466"/>
                <a:gd name="connsiteY22" fmla="*/ 1604521 h 6148240"/>
                <a:gd name="connsiteX23" fmla="*/ 2042048 w 5421466"/>
                <a:gd name="connsiteY23" fmla="*/ 680694 h 6148240"/>
                <a:gd name="connsiteX24" fmla="*/ 1976061 w 5421466"/>
                <a:gd name="connsiteY24" fmla="*/ 237634 h 6148240"/>
                <a:gd name="connsiteX25" fmla="*/ 1853512 w 5421466"/>
                <a:gd name="connsiteY25" fmla="*/ 1964 h 6148240"/>
                <a:gd name="connsiteX26" fmla="*/ 1674403 w 5421466"/>
                <a:gd name="connsiteY26" fmla="*/ 360183 h 6148240"/>
                <a:gd name="connsiteX27" fmla="*/ 1504721 w 5421466"/>
                <a:gd name="connsiteY27" fmla="*/ 1415985 h 6148240"/>
                <a:gd name="connsiteX28" fmla="*/ 1919500 w 5421466"/>
                <a:gd name="connsiteY28" fmla="*/ 2745164 h 6148240"/>
                <a:gd name="connsiteX29" fmla="*/ 2503962 w 5421466"/>
                <a:gd name="connsiteY29" fmla="*/ 3885807 h 6148240"/>
                <a:gd name="connsiteX30" fmla="*/ 2343706 w 5421466"/>
                <a:gd name="connsiteY30" fmla="*/ 3734978 h 6148240"/>
                <a:gd name="connsiteX31" fmla="*/ 1259624 w 5421466"/>
                <a:gd name="connsiteY31" fmla="*/ 2566055 h 6148240"/>
                <a:gd name="connsiteX32" fmla="*/ 760003 w 5421466"/>
                <a:gd name="connsiteY32" fmla="*/ 2019300 h 6148240"/>
                <a:gd name="connsiteX33" fmla="*/ 213248 w 5421466"/>
                <a:gd name="connsiteY33" fmla="*/ 1510253 h 6148240"/>
                <a:gd name="connsiteX34" fmla="*/ 213248 w 5421466"/>
                <a:gd name="connsiteY34" fmla="*/ 1642228 h 6148240"/>
                <a:gd name="connsiteX35" fmla="*/ 694015 w 5421466"/>
                <a:gd name="connsiteY35" fmla="*/ 2980834 h 6148240"/>
                <a:gd name="connsiteX36" fmla="*/ 1287904 w 5421466"/>
                <a:gd name="connsiteY36" fmla="*/ 4102624 h 6148240"/>
                <a:gd name="connsiteX37" fmla="*/ 2042048 w 5421466"/>
                <a:gd name="connsiteY37" fmla="*/ 4715366 h 6148240"/>
                <a:gd name="connsiteX38" fmla="*/ 2984729 w 5421466"/>
                <a:gd name="connsiteY38" fmla="*/ 5026451 h 6148240"/>
                <a:gd name="connsiteX39" fmla="*/ 2315426 w 5421466"/>
                <a:gd name="connsiteY39" fmla="*/ 5092438 h 6148240"/>
                <a:gd name="connsiteX40" fmla="*/ 1495294 w 5421466"/>
                <a:gd name="connsiteY40" fmla="*/ 4922756 h 6148240"/>
                <a:gd name="connsiteX41" fmla="*/ 760003 w 5421466"/>
                <a:gd name="connsiteY41" fmla="*/ 4187465 h 6148240"/>
                <a:gd name="connsiteX42" fmla="*/ 260382 w 5421466"/>
                <a:gd name="connsiteY42" fmla="*/ 3291919 h 6148240"/>
                <a:gd name="connsiteX43" fmla="*/ 5859 w 5421466"/>
                <a:gd name="connsiteY43" fmla="*/ 2924273 h 6148240"/>
                <a:gd name="connsiteX44" fmla="*/ 109554 w 5421466"/>
                <a:gd name="connsiteY44" fmla="*/ 3518162 h 6148240"/>
                <a:gd name="connsiteX45" fmla="*/ 420638 w 5421466"/>
                <a:gd name="connsiteY45" fmla="*/ 4922756 h 6148240"/>
                <a:gd name="connsiteX46" fmla="*/ 910832 w 5421466"/>
                <a:gd name="connsiteY46" fmla="*/ 5544925 h 6148240"/>
                <a:gd name="connsiteX47" fmla="*/ 1523574 w 5421466"/>
                <a:gd name="connsiteY47" fmla="*/ 5761741 h 6148240"/>
                <a:gd name="connsiteX48" fmla="*/ 2287145 w 5421466"/>
                <a:gd name="connsiteY48" fmla="*/ 5724034 h 6148240"/>
                <a:gd name="connsiteX49" fmla="*/ 3609909 w 5421466"/>
                <a:gd name="connsiteY49" fmla="*/ 5516644 h 6148240"/>
                <a:gd name="connsiteX50" fmla="*/ 3701166 w 5421466"/>
                <a:gd name="connsiteY50" fmla="*/ 5563778 h 6148240"/>
                <a:gd name="connsiteX51" fmla="*/ 3503203 w 5421466"/>
                <a:gd name="connsiteY51" fmla="*/ 6129387 h 6148240"/>
                <a:gd name="connsiteX0" fmla="*/ 4455310 w 5421466"/>
                <a:gd name="connsiteY0" fmla="*/ 6044545 h 6129387"/>
                <a:gd name="connsiteX1" fmla="*/ 4455310 w 5421466"/>
                <a:gd name="connsiteY1" fmla="*/ 6035119 h 6129387"/>
                <a:gd name="connsiteX2" fmla="*/ 4172506 w 5421466"/>
                <a:gd name="connsiteY2" fmla="*/ 5431803 h 6129387"/>
                <a:gd name="connsiteX3" fmla="*/ 4181933 w 5421466"/>
                <a:gd name="connsiteY3" fmla="*/ 5337535 h 6129387"/>
                <a:gd name="connsiteX4" fmla="*/ 4596712 w 5421466"/>
                <a:gd name="connsiteY4" fmla="*/ 4932183 h 6129387"/>
                <a:gd name="connsiteX5" fmla="*/ 5058626 w 5421466"/>
                <a:gd name="connsiteY5" fmla="*/ 3800966 h 6129387"/>
                <a:gd name="connsiteX6" fmla="*/ 5416844 w 5421466"/>
                <a:gd name="connsiteY6" fmla="*/ 2735737 h 6129387"/>
                <a:gd name="connsiteX7" fmla="*/ 5209455 w 5421466"/>
                <a:gd name="connsiteY7" fmla="*/ 2801725 h 6129387"/>
                <a:gd name="connsiteX8" fmla="*/ 4493017 w 5421466"/>
                <a:gd name="connsiteY8" fmla="*/ 3169370 h 6129387"/>
                <a:gd name="connsiteX9" fmla="*/ 3691739 w 5421466"/>
                <a:gd name="connsiteY9" fmla="*/ 4074343 h 6129387"/>
                <a:gd name="connsiteX10" fmla="*/ 3757727 w 5421466"/>
                <a:gd name="connsiteY10" fmla="*/ 3546442 h 6129387"/>
                <a:gd name="connsiteX11" fmla="*/ 4087665 w 5421466"/>
                <a:gd name="connsiteY11" fmla="*/ 2009873 h 6129387"/>
                <a:gd name="connsiteX12" fmla="*/ 4285628 w 5421466"/>
                <a:gd name="connsiteY12" fmla="*/ 1302863 h 6129387"/>
                <a:gd name="connsiteX13" fmla="*/ 4313908 w 5421466"/>
                <a:gd name="connsiteY13" fmla="*/ 963498 h 6129387"/>
                <a:gd name="connsiteX14" fmla="*/ 4049958 w 5421466"/>
                <a:gd name="connsiteY14" fmla="*/ 1199168 h 6129387"/>
                <a:gd name="connsiteX15" fmla="*/ 3569191 w 5421466"/>
                <a:gd name="connsiteY15" fmla="*/ 1840191 h 6129387"/>
                <a:gd name="connsiteX16" fmla="*/ 3408935 w 5421466"/>
                <a:gd name="connsiteY16" fmla="*/ 2349238 h 6129387"/>
                <a:gd name="connsiteX17" fmla="*/ 3324094 w 5421466"/>
                <a:gd name="connsiteY17" fmla="*/ 3518162 h 6129387"/>
                <a:gd name="connsiteX18" fmla="*/ 3267533 w 5421466"/>
                <a:gd name="connsiteY18" fmla="*/ 4093197 h 6129387"/>
                <a:gd name="connsiteX19" fmla="*/ 3267533 w 5421466"/>
                <a:gd name="connsiteY19" fmla="*/ 3885807 h 6129387"/>
                <a:gd name="connsiteX20" fmla="*/ 3069570 w 5421466"/>
                <a:gd name="connsiteY20" fmla="*/ 3188224 h 6129387"/>
                <a:gd name="connsiteX21" fmla="*/ 2428547 w 5421466"/>
                <a:gd name="connsiteY21" fmla="*/ 1604521 h 6129387"/>
                <a:gd name="connsiteX22" fmla="*/ 2042048 w 5421466"/>
                <a:gd name="connsiteY22" fmla="*/ 680694 h 6129387"/>
                <a:gd name="connsiteX23" fmla="*/ 1976061 w 5421466"/>
                <a:gd name="connsiteY23" fmla="*/ 237634 h 6129387"/>
                <a:gd name="connsiteX24" fmla="*/ 1853512 w 5421466"/>
                <a:gd name="connsiteY24" fmla="*/ 1964 h 6129387"/>
                <a:gd name="connsiteX25" fmla="*/ 1674403 w 5421466"/>
                <a:gd name="connsiteY25" fmla="*/ 360183 h 6129387"/>
                <a:gd name="connsiteX26" fmla="*/ 1504721 w 5421466"/>
                <a:gd name="connsiteY26" fmla="*/ 1415985 h 6129387"/>
                <a:gd name="connsiteX27" fmla="*/ 1919500 w 5421466"/>
                <a:gd name="connsiteY27" fmla="*/ 2745164 h 6129387"/>
                <a:gd name="connsiteX28" fmla="*/ 2503962 w 5421466"/>
                <a:gd name="connsiteY28" fmla="*/ 3885807 h 6129387"/>
                <a:gd name="connsiteX29" fmla="*/ 2343706 w 5421466"/>
                <a:gd name="connsiteY29" fmla="*/ 3734978 h 6129387"/>
                <a:gd name="connsiteX30" fmla="*/ 1259624 w 5421466"/>
                <a:gd name="connsiteY30" fmla="*/ 2566055 h 6129387"/>
                <a:gd name="connsiteX31" fmla="*/ 760003 w 5421466"/>
                <a:gd name="connsiteY31" fmla="*/ 2019300 h 6129387"/>
                <a:gd name="connsiteX32" fmla="*/ 213248 w 5421466"/>
                <a:gd name="connsiteY32" fmla="*/ 1510253 h 6129387"/>
                <a:gd name="connsiteX33" fmla="*/ 213248 w 5421466"/>
                <a:gd name="connsiteY33" fmla="*/ 1642228 h 6129387"/>
                <a:gd name="connsiteX34" fmla="*/ 694015 w 5421466"/>
                <a:gd name="connsiteY34" fmla="*/ 2980834 h 6129387"/>
                <a:gd name="connsiteX35" fmla="*/ 1287904 w 5421466"/>
                <a:gd name="connsiteY35" fmla="*/ 4102624 h 6129387"/>
                <a:gd name="connsiteX36" fmla="*/ 2042048 w 5421466"/>
                <a:gd name="connsiteY36" fmla="*/ 4715366 h 6129387"/>
                <a:gd name="connsiteX37" fmla="*/ 2984729 w 5421466"/>
                <a:gd name="connsiteY37" fmla="*/ 5026451 h 6129387"/>
                <a:gd name="connsiteX38" fmla="*/ 2315426 w 5421466"/>
                <a:gd name="connsiteY38" fmla="*/ 5092438 h 6129387"/>
                <a:gd name="connsiteX39" fmla="*/ 1495294 w 5421466"/>
                <a:gd name="connsiteY39" fmla="*/ 4922756 h 6129387"/>
                <a:gd name="connsiteX40" fmla="*/ 760003 w 5421466"/>
                <a:gd name="connsiteY40" fmla="*/ 4187465 h 6129387"/>
                <a:gd name="connsiteX41" fmla="*/ 260382 w 5421466"/>
                <a:gd name="connsiteY41" fmla="*/ 3291919 h 6129387"/>
                <a:gd name="connsiteX42" fmla="*/ 5859 w 5421466"/>
                <a:gd name="connsiteY42" fmla="*/ 2924273 h 6129387"/>
                <a:gd name="connsiteX43" fmla="*/ 109554 w 5421466"/>
                <a:gd name="connsiteY43" fmla="*/ 3518162 h 6129387"/>
                <a:gd name="connsiteX44" fmla="*/ 420638 w 5421466"/>
                <a:gd name="connsiteY44" fmla="*/ 4922756 h 6129387"/>
                <a:gd name="connsiteX45" fmla="*/ 910832 w 5421466"/>
                <a:gd name="connsiteY45" fmla="*/ 5544925 h 6129387"/>
                <a:gd name="connsiteX46" fmla="*/ 1523574 w 5421466"/>
                <a:gd name="connsiteY46" fmla="*/ 5761741 h 6129387"/>
                <a:gd name="connsiteX47" fmla="*/ 2287145 w 5421466"/>
                <a:gd name="connsiteY47" fmla="*/ 5724034 h 6129387"/>
                <a:gd name="connsiteX48" fmla="*/ 3609909 w 5421466"/>
                <a:gd name="connsiteY48" fmla="*/ 5516644 h 6129387"/>
                <a:gd name="connsiteX49" fmla="*/ 3701166 w 5421466"/>
                <a:gd name="connsiteY49" fmla="*/ 5563778 h 6129387"/>
                <a:gd name="connsiteX50" fmla="*/ 3503203 w 5421466"/>
                <a:gd name="connsiteY50" fmla="*/ 6129387 h 6129387"/>
                <a:gd name="connsiteX0" fmla="*/ 4455310 w 5421466"/>
                <a:gd name="connsiteY0" fmla="*/ 6044545 h 6129387"/>
                <a:gd name="connsiteX1" fmla="*/ 4172506 w 5421466"/>
                <a:gd name="connsiteY1" fmla="*/ 5431803 h 6129387"/>
                <a:gd name="connsiteX2" fmla="*/ 4181933 w 5421466"/>
                <a:gd name="connsiteY2" fmla="*/ 5337535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04096 w 5421466"/>
                <a:gd name="connsiteY48" fmla="*/ 5581363 h 6199726"/>
                <a:gd name="connsiteX49" fmla="*/ 3506134 w 5421466"/>
                <a:gd name="connsiteY49" fmla="*/ 6199726 h 6199726"/>
                <a:gd name="connsiteX0" fmla="*/ 4469964 w 5421362"/>
                <a:gd name="connsiteY0" fmla="*/ 6067991 h 6199726"/>
                <a:gd name="connsiteX1" fmla="*/ 4204745 w 5421362"/>
                <a:gd name="connsiteY1" fmla="*/ 5516795 h 6199726"/>
                <a:gd name="connsiteX2" fmla="*/ 4281733 w 5421362"/>
                <a:gd name="connsiteY2" fmla="*/ 5237444 h 6199726"/>
                <a:gd name="connsiteX3" fmla="*/ 4631881 w 5421362"/>
                <a:gd name="connsiteY3" fmla="*/ 4847191 h 6199726"/>
                <a:gd name="connsiteX4" fmla="*/ 5058626 w 5421362"/>
                <a:gd name="connsiteY4" fmla="*/ 3800966 h 6199726"/>
                <a:gd name="connsiteX5" fmla="*/ 5416844 w 5421362"/>
                <a:gd name="connsiteY5" fmla="*/ 2735737 h 6199726"/>
                <a:gd name="connsiteX6" fmla="*/ 5209455 w 5421362"/>
                <a:gd name="connsiteY6" fmla="*/ 2801725 h 6199726"/>
                <a:gd name="connsiteX7" fmla="*/ 4508837 w 5421362"/>
                <a:gd name="connsiteY7" fmla="*/ 3248470 h 6199726"/>
                <a:gd name="connsiteX8" fmla="*/ 3722857 w 5421362"/>
                <a:gd name="connsiteY8" fmla="*/ 4079130 h 6199726"/>
                <a:gd name="connsiteX9" fmla="*/ 3757727 w 5421362"/>
                <a:gd name="connsiteY9" fmla="*/ 3546442 h 6199726"/>
                <a:gd name="connsiteX10" fmla="*/ 4087665 w 5421362"/>
                <a:gd name="connsiteY10" fmla="*/ 2009873 h 6199726"/>
                <a:gd name="connsiteX11" fmla="*/ 4285628 w 5421362"/>
                <a:gd name="connsiteY11" fmla="*/ 1302863 h 6199726"/>
                <a:gd name="connsiteX12" fmla="*/ 4313908 w 5421362"/>
                <a:gd name="connsiteY12" fmla="*/ 963498 h 6199726"/>
                <a:gd name="connsiteX13" fmla="*/ 4049958 w 5421362"/>
                <a:gd name="connsiteY13" fmla="*/ 1199168 h 6199726"/>
                <a:gd name="connsiteX14" fmla="*/ 3569191 w 5421362"/>
                <a:gd name="connsiteY14" fmla="*/ 1840191 h 6199726"/>
                <a:gd name="connsiteX15" fmla="*/ 3408935 w 5421362"/>
                <a:gd name="connsiteY15" fmla="*/ 2349238 h 6199726"/>
                <a:gd name="connsiteX16" fmla="*/ 3324094 w 5421362"/>
                <a:gd name="connsiteY16" fmla="*/ 3518162 h 6199726"/>
                <a:gd name="connsiteX17" fmla="*/ 3267533 w 5421362"/>
                <a:gd name="connsiteY17" fmla="*/ 4093197 h 6199726"/>
                <a:gd name="connsiteX18" fmla="*/ 3224446 w 5421362"/>
                <a:gd name="connsiteY18" fmla="*/ 3852295 h 6199726"/>
                <a:gd name="connsiteX19" fmla="*/ 3069570 w 5421362"/>
                <a:gd name="connsiteY19" fmla="*/ 3188224 h 6199726"/>
                <a:gd name="connsiteX20" fmla="*/ 2428547 w 5421362"/>
                <a:gd name="connsiteY20" fmla="*/ 1604521 h 6199726"/>
                <a:gd name="connsiteX21" fmla="*/ 2042048 w 5421362"/>
                <a:gd name="connsiteY21" fmla="*/ 680694 h 6199726"/>
                <a:gd name="connsiteX22" fmla="*/ 1976061 w 5421362"/>
                <a:gd name="connsiteY22" fmla="*/ 237634 h 6199726"/>
                <a:gd name="connsiteX23" fmla="*/ 1853512 w 5421362"/>
                <a:gd name="connsiteY23" fmla="*/ 1964 h 6199726"/>
                <a:gd name="connsiteX24" fmla="*/ 1674403 w 5421362"/>
                <a:gd name="connsiteY24" fmla="*/ 360183 h 6199726"/>
                <a:gd name="connsiteX25" fmla="*/ 1504721 w 5421362"/>
                <a:gd name="connsiteY25" fmla="*/ 1415985 h 6199726"/>
                <a:gd name="connsiteX26" fmla="*/ 1919500 w 5421362"/>
                <a:gd name="connsiteY26" fmla="*/ 2745164 h 6199726"/>
                <a:gd name="connsiteX27" fmla="*/ 2525505 w 5421362"/>
                <a:gd name="connsiteY27" fmla="*/ 3885807 h 6199726"/>
                <a:gd name="connsiteX28" fmla="*/ 2343706 w 5421362"/>
                <a:gd name="connsiteY28" fmla="*/ 3734978 h 6199726"/>
                <a:gd name="connsiteX29" fmla="*/ 1259624 w 5421362"/>
                <a:gd name="connsiteY29" fmla="*/ 2566055 h 6199726"/>
                <a:gd name="connsiteX30" fmla="*/ 760003 w 5421362"/>
                <a:gd name="connsiteY30" fmla="*/ 2019300 h 6199726"/>
                <a:gd name="connsiteX31" fmla="*/ 213248 w 5421362"/>
                <a:gd name="connsiteY31" fmla="*/ 1510253 h 6199726"/>
                <a:gd name="connsiteX32" fmla="*/ 213248 w 5421362"/>
                <a:gd name="connsiteY32" fmla="*/ 1642228 h 6199726"/>
                <a:gd name="connsiteX33" fmla="*/ 694015 w 5421362"/>
                <a:gd name="connsiteY33" fmla="*/ 2980834 h 6199726"/>
                <a:gd name="connsiteX34" fmla="*/ 1287904 w 5421362"/>
                <a:gd name="connsiteY34" fmla="*/ 4102624 h 6199726"/>
                <a:gd name="connsiteX35" fmla="*/ 2042048 w 5421362"/>
                <a:gd name="connsiteY35" fmla="*/ 4715366 h 6199726"/>
                <a:gd name="connsiteX36" fmla="*/ 2771689 w 5421362"/>
                <a:gd name="connsiteY36" fmla="*/ 5012089 h 6199726"/>
                <a:gd name="connsiteX37" fmla="*/ 2315426 w 5421362"/>
                <a:gd name="connsiteY37" fmla="*/ 5092438 h 6199726"/>
                <a:gd name="connsiteX38" fmla="*/ 1495294 w 5421362"/>
                <a:gd name="connsiteY38" fmla="*/ 4922756 h 6199726"/>
                <a:gd name="connsiteX39" fmla="*/ 760003 w 5421362"/>
                <a:gd name="connsiteY39" fmla="*/ 4187465 h 6199726"/>
                <a:gd name="connsiteX40" fmla="*/ 260382 w 5421362"/>
                <a:gd name="connsiteY40" fmla="*/ 3291919 h 6199726"/>
                <a:gd name="connsiteX41" fmla="*/ 5859 w 5421362"/>
                <a:gd name="connsiteY41" fmla="*/ 2924273 h 6199726"/>
                <a:gd name="connsiteX42" fmla="*/ 109554 w 5421362"/>
                <a:gd name="connsiteY42" fmla="*/ 3518162 h 6199726"/>
                <a:gd name="connsiteX43" fmla="*/ 420638 w 5421362"/>
                <a:gd name="connsiteY43" fmla="*/ 4922756 h 6199726"/>
                <a:gd name="connsiteX44" fmla="*/ 910832 w 5421362"/>
                <a:gd name="connsiteY44" fmla="*/ 5544925 h 6199726"/>
                <a:gd name="connsiteX45" fmla="*/ 1523574 w 5421362"/>
                <a:gd name="connsiteY45" fmla="*/ 5761741 h 6199726"/>
                <a:gd name="connsiteX46" fmla="*/ 2336968 w 5421362"/>
                <a:gd name="connsiteY46" fmla="*/ 5729895 h 6199726"/>
                <a:gd name="connsiteX47" fmla="*/ 3483886 w 5421362"/>
                <a:gd name="connsiteY47" fmla="*/ 5540090 h 6199726"/>
                <a:gd name="connsiteX48" fmla="*/ 3704096 w 5421362"/>
                <a:gd name="connsiteY48" fmla="*/ 5581363 h 6199726"/>
                <a:gd name="connsiteX49" fmla="*/ 3506134 w 5421362"/>
                <a:gd name="connsiteY49" fmla="*/ 6199726 h 6199726"/>
                <a:gd name="connsiteX0" fmla="*/ 4469964 w 5421094"/>
                <a:gd name="connsiteY0" fmla="*/ 6067991 h 6199726"/>
                <a:gd name="connsiteX1" fmla="*/ 4204745 w 5421094"/>
                <a:gd name="connsiteY1" fmla="*/ 5516795 h 6199726"/>
                <a:gd name="connsiteX2" fmla="*/ 4281733 w 5421094"/>
                <a:gd name="connsiteY2" fmla="*/ 5237444 h 6199726"/>
                <a:gd name="connsiteX3" fmla="*/ 4631881 w 5421094"/>
                <a:gd name="connsiteY3" fmla="*/ 4847191 h 6199726"/>
                <a:gd name="connsiteX4" fmla="*/ 5058626 w 5421094"/>
                <a:gd name="connsiteY4" fmla="*/ 3800966 h 6199726"/>
                <a:gd name="connsiteX5" fmla="*/ 5416844 w 5421094"/>
                <a:gd name="connsiteY5" fmla="*/ 2735737 h 6199726"/>
                <a:gd name="connsiteX6" fmla="*/ 5209455 w 5421094"/>
                <a:gd name="connsiteY6" fmla="*/ 2801725 h 6199726"/>
                <a:gd name="connsiteX7" fmla="*/ 4553133 w 5421094"/>
                <a:gd name="connsiteY7" fmla="*/ 3267454 h 6199726"/>
                <a:gd name="connsiteX8" fmla="*/ 3722857 w 5421094"/>
                <a:gd name="connsiteY8" fmla="*/ 4079130 h 6199726"/>
                <a:gd name="connsiteX9" fmla="*/ 3757727 w 5421094"/>
                <a:gd name="connsiteY9" fmla="*/ 3546442 h 6199726"/>
                <a:gd name="connsiteX10" fmla="*/ 4087665 w 5421094"/>
                <a:gd name="connsiteY10" fmla="*/ 2009873 h 6199726"/>
                <a:gd name="connsiteX11" fmla="*/ 4285628 w 5421094"/>
                <a:gd name="connsiteY11" fmla="*/ 1302863 h 6199726"/>
                <a:gd name="connsiteX12" fmla="*/ 4313908 w 5421094"/>
                <a:gd name="connsiteY12" fmla="*/ 963498 h 6199726"/>
                <a:gd name="connsiteX13" fmla="*/ 4049958 w 5421094"/>
                <a:gd name="connsiteY13" fmla="*/ 1199168 h 6199726"/>
                <a:gd name="connsiteX14" fmla="*/ 3569191 w 5421094"/>
                <a:gd name="connsiteY14" fmla="*/ 1840191 h 6199726"/>
                <a:gd name="connsiteX15" fmla="*/ 3408935 w 5421094"/>
                <a:gd name="connsiteY15" fmla="*/ 2349238 h 6199726"/>
                <a:gd name="connsiteX16" fmla="*/ 3324094 w 5421094"/>
                <a:gd name="connsiteY16" fmla="*/ 3518162 h 6199726"/>
                <a:gd name="connsiteX17" fmla="*/ 3267533 w 5421094"/>
                <a:gd name="connsiteY17" fmla="*/ 4093197 h 6199726"/>
                <a:gd name="connsiteX18" fmla="*/ 3224446 w 5421094"/>
                <a:gd name="connsiteY18" fmla="*/ 3852295 h 6199726"/>
                <a:gd name="connsiteX19" fmla="*/ 3069570 w 5421094"/>
                <a:gd name="connsiteY19" fmla="*/ 3188224 h 6199726"/>
                <a:gd name="connsiteX20" fmla="*/ 2428547 w 5421094"/>
                <a:gd name="connsiteY20" fmla="*/ 1604521 h 6199726"/>
                <a:gd name="connsiteX21" fmla="*/ 2042048 w 5421094"/>
                <a:gd name="connsiteY21" fmla="*/ 680694 h 6199726"/>
                <a:gd name="connsiteX22" fmla="*/ 1976061 w 5421094"/>
                <a:gd name="connsiteY22" fmla="*/ 237634 h 6199726"/>
                <a:gd name="connsiteX23" fmla="*/ 1853512 w 5421094"/>
                <a:gd name="connsiteY23" fmla="*/ 1964 h 6199726"/>
                <a:gd name="connsiteX24" fmla="*/ 1674403 w 5421094"/>
                <a:gd name="connsiteY24" fmla="*/ 360183 h 6199726"/>
                <a:gd name="connsiteX25" fmla="*/ 1504721 w 5421094"/>
                <a:gd name="connsiteY25" fmla="*/ 1415985 h 6199726"/>
                <a:gd name="connsiteX26" fmla="*/ 1919500 w 5421094"/>
                <a:gd name="connsiteY26" fmla="*/ 2745164 h 6199726"/>
                <a:gd name="connsiteX27" fmla="*/ 2525505 w 5421094"/>
                <a:gd name="connsiteY27" fmla="*/ 3885807 h 6199726"/>
                <a:gd name="connsiteX28" fmla="*/ 2343706 w 5421094"/>
                <a:gd name="connsiteY28" fmla="*/ 3734978 h 6199726"/>
                <a:gd name="connsiteX29" fmla="*/ 1259624 w 5421094"/>
                <a:gd name="connsiteY29" fmla="*/ 2566055 h 6199726"/>
                <a:gd name="connsiteX30" fmla="*/ 760003 w 5421094"/>
                <a:gd name="connsiteY30" fmla="*/ 2019300 h 6199726"/>
                <a:gd name="connsiteX31" fmla="*/ 213248 w 5421094"/>
                <a:gd name="connsiteY31" fmla="*/ 1510253 h 6199726"/>
                <a:gd name="connsiteX32" fmla="*/ 213248 w 5421094"/>
                <a:gd name="connsiteY32" fmla="*/ 1642228 h 6199726"/>
                <a:gd name="connsiteX33" fmla="*/ 694015 w 5421094"/>
                <a:gd name="connsiteY33" fmla="*/ 2980834 h 6199726"/>
                <a:gd name="connsiteX34" fmla="*/ 1287904 w 5421094"/>
                <a:gd name="connsiteY34" fmla="*/ 4102624 h 6199726"/>
                <a:gd name="connsiteX35" fmla="*/ 2042048 w 5421094"/>
                <a:gd name="connsiteY35" fmla="*/ 4715366 h 6199726"/>
                <a:gd name="connsiteX36" fmla="*/ 2771689 w 5421094"/>
                <a:gd name="connsiteY36" fmla="*/ 5012089 h 6199726"/>
                <a:gd name="connsiteX37" fmla="*/ 2315426 w 5421094"/>
                <a:gd name="connsiteY37" fmla="*/ 5092438 h 6199726"/>
                <a:gd name="connsiteX38" fmla="*/ 1495294 w 5421094"/>
                <a:gd name="connsiteY38" fmla="*/ 4922756 h 6199726"/>
                <a:gd name="connsiteX39" fmla="*/ 760003 w 5421094"/>
                <a:gd name="connsiteY39" fmla="*/ 4187465 h 6199726"/>
                <a:gd name="connsiteX40" fmla="*/ 260382 w 5421094"/>
                <a:gd name="connsiteY40" fmla="*/ 3291919 h 6199726"/>
                <a:gd name="connsiteX41" fmla="*/ 5859 w 5421094"/>
                <a:gd name="connsiteY41" fmla="*/ 2924273 h 6199726"/>
                <a:gd name="connsiteX42" fmla="*/ 109554 w 5421094"/>
                <a:gd name="connsiteY42" fmla="*/ 3518162 h 6199726"/>
                <a:gd name="connsiteX43" fmla="*/ 420638 w 5421094"/>
                <a:gd name="connsiteY43" fmla="*/ 4922756 h 6199726"/>
                <a:gd name="connsiteX44" fmla="*/ 910832 w 5421094"/>
                <a:gd name="connsiteY44" fmla="*/ 5544925 h 6199726"/>
                <a:gd name="connsiteX45" fmla="*/ 1523574 w 5421094"/>
                <a:gd name="connsiteY45" fmla="*/ 5761741 h 6199726"/>
                <a:gd name="connsiteX46" fmla="*/ 2336968 w 5421094"/>
                <a:gd name="connsiteY46" fmla="*/ 5729895 h 6199726"/>
                <a:gd name="connsiteX47" fmla="*/ 3483886 w 5421094"/>
                <a:gd name="connsiteY47" fmla="*/ 5540090 h 6199726"/>
                <a:gd name="connsiteX48" fmla="*/ 3704096 w 5421094"/>
                <a:gd name="connsiteY48" fmla="*/ 5581363 h 6199726"/>
                <a:gd name="connsiteX49" fmla="*/ 3506134 w 5421094"/>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24094 w 5426208"/>
                <a:gd name="connsiteY16" fmla="*/ 3518162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15002 w 5426208"/>
                <a:gd name="connsiteY27" fmla="*/ 377764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286298 w 5426208"/>
                <a:gd name="connsiteY27" fmla="*/ 3820319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425170 w 5426208"/>
                <a:gd name="connsiteY27" fmla="*/ 397992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41484 w 5426208"/>
                <a:gd name="connsiteY27" fmla="*/ 406631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321818 w 5426208"/>
                <a:gd name="connsiteY2" fmla="*/ 5223618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26208" h="6199726">
                  <a:moveTo>
                    <a:pt x="4469964" y="6067991"/>
                  </a:moveTo>
                  <a:cubicBezTo>
                    <a:pt x="4399323" y="5884651"/>
                    <a:pt x="4229436" y="5657524"/>
                    <a:pt x="4204745" y="5516795"/>
                  </a:cubicBezTo>
                  <a:cubicBezTo>
                    <a:pt x="4180054" y="5376066"/>
                    <a:pt x="4250629" y="5335219"/>
                    <a:pt x="4321818" y="5223618"/>
                  </a:cubicBezTo>
                  <a:cubicBezTo>
                    <a:pt x="4393007" y="5112017"/>
                    <a:pt x="4509080" y="5084300"/>
                    <a:pt x="4631881" y="4847191"/>
                  </a:cubicBezTo>
                  <a:cubicBezTo>
                    <a:pt x="4754682" y="4610082"/>
                    <a:pt x="4927799" y="4152875"/>
                    <a:pt x="5058626" y="3800966"/>
                  </a:cubicBezTo>
                  <a:cubicBezTo>
                    <a:pt x="5189453" y="3449057"/>
                    <a:pt x="5384323" y="2911242"/>
                    <a:pt x="5416844" y="2735737"/>
                  </a:cubicBezTo>
                  <a:cubicBezTo>
                    <a:pt x="5449365" y="2560232"/>
                    <a:pt x="5397704" y="2659318"/>
                    <a:pt x="5253752" y="2747937"/>
                  </a:cubicBezTo>
                  <a:cubicBezTo>
                    <a:pt x="5109800" y="2836557"/>
                    <a:pt x="4765276" y="3023676"/>
                    <a:pt x="4553133" y="3267454"/>
                  </a:cubicBezTo>
                  <a:cubicBezTo>
                    <a:pt x="4340990" y="3511232"/>
                    <a:pt x="4024009" y="4197387"/>
                    <a:pt x="3980892" y="4210607"/>
                  </a:cubicBezTo>
                  <a:cubicBezTo>
                    <a:pt x="3937775" y="4223827"/>
                    <a:pt x="3868855" y="3937992"/>
                    <a:pt x="3897197" y="3571203"/>
                  </a:cubicBezTo>
                  <a:cubicBezTo>
                    <a:pt x="3925539" y="3204414"/>
                    <a:pt x="4075863" y="2370261"/>
                    <a:pt x="4150946" y="2009873"/>
                  </a:cubicBezTo>
                  <a:cubicBezTo>
                    <a:pt x="4226029" y="1649485"/>
                    <a:pt x="4273498" y="1589638"/>
                    <a:pt x="4347694" y="1408876"/>
                  </a:cubicBezTo>
                  <a:cubicBezTo>
                    <a:pt x="4421890" y="1228114"/>
                    <a:pt x="4645743" y="960252"/>
                    <a:pt x="4596120" y="925301"/>
                  </a:cubicBezTo>
                  <a:cubicBezTo>
                    <a:pt x="4546497" y="890350"/>
                    <a:pt x="4234643" y="967453"/>
                    <a:pt x="4049958" y="1199168"/>
                  </a:cubicBezTo>
                  <a:cubicBezTo>
                    <a:pt x="3865273" y="1430883"/>
                    <a:pt x="3615134" y="1947240"/>
                    <a:pt x="3488008" y="2315589"/>
                  </a:cubicBezTo>
                  <a:cubicBezTo>
                    <a:pt x="3360882" y="2683938"/>
                    <a:pt x="3319730" y="3112994"/>
                    <a:pt x="3287203" y="3409262"/>
                  </a:cubicBezTo>
                  <a:cubicBezTo>
                    <a:pt x="3254676" y="3705530"/>
                    <a:pt x="3308578" y="4020940"/>
                    <a:pt x="3292845" y="4093197"/>
                  </a:cubicBezTo>
                  <a:cubicBezTo>
                    <a:pt x="3277112" y="4165454"/>
                    <a:pt x="3240565" y="4029491"/>
                    <a:pt x="3192806" y="3842803"/>
                  </a:cubicBezTo>
                  <a:cubicBezTo>
                    <a:pt x="3145047" y="3656115"/>
                    <a:pt x="3139830" y="3338227"/>
                    <a:pt x="3006290" y="2973071"/>
                  </a:cubicBezTo>
                  <a:cubicBezTo>
                    <a:pt x="2872750" y="2607915"/>
                    <a:pt x="2552273" y="2033928"/>
                    <a:pt x="2391566" y="1651865"/>
                  </a:cubicBezTo>
                  <a:cubicBezTo>
                    <a:pt x="2230859" y="1269802"/>
                    <a:pt x="2111299" y="916399"/>
                    <a:pt x="2042048" y="680694"/>
                  </a:cubicBezTo>
                  <a:cubicBezTo>
                    <a:pt x="1972797" y="444989"/>
                    <a:pt x="2007484" y="350756"/>
                    <a:pt x="1976061" y="237634"/>
                  </a:cubicBezTo>
                  <a:cubicBezTo>
                    <a:pt x="1944638" y="124512"/>
                    <a:pt x="1903788" y="-18461"/>
                    <a:pt x="1853512" y="1964"/>
                  </a:cubicBezTo>
                  <a:cubicBezTo>
                    <a:pt x="1803236" y="22389"/>
                    <a:pt x="1732535" y="124513"/>
                    <a:pt x="1674403" y="360183"/>
                  </a:cubicBezTo>
                  <a:cubicBezTo>
                    <a:pt x="1616271" y="595853"/>
                    <a:pt x="1463871" y="1018488"/>
                    <a:pt x="1504721" y="1415985"/>
                  </a:cubicBezTo>
                  <a:cubicBezTo>
                    <a:pt x="1545571" y="1813482"/>
                    <a:pt x="1749369" y="2333527"/>
                    <a:pt x="1919500" y="2745164"/>
                  </a:cubicBezTo>
                  <a:cubicBezTo>
                    <a:pt x="2089631" y="3156801"/>
                    <a:pt x="2427541" y="3663497"/>
                    <a:pt x="2525505" y="3885807"/>
                  </a:cubicBezTo>
                  <a:cubicBezTo>
                    <a:pt x="2623469" y="4108117"/>
                    <a:pt x="2718262" y="4298985"/>
                    <a:pt x="2507282" y="4079026"/>
                  </a:cubicBezTo>
                  <a:cubicBezTo>
                    <a:pt x="2296302" y="3859067"/>
                    <a:pt x="1550837" y="2909343"/>
                    <a:pt x="1259624" y="2566055"/>
                  </a:cubicBezTo>
                  <a:cubicBezTo>
                    <a:pt x="968411" y="2222767"/>
                    <a:pt x="934399" y="2195267"/>
                    <a:pt x="760003" y="2019300"/>
                  </a:cubicBezTo>
                  <a:cubicBezTo>
                    <a:pt x="585607" y="1843333"/>
                    <a:pt x="304374" y="1573098"/>
                    <a:pt x="213248" y="1510253"/>
                  </a:cubicBezTo>
                  <a:cubicBezTo>
                    <a:pt x="122122" y="1447408"/>
                    <a:pt x="133120" y="1397131"/>
                    <a:pt x="213248" y="1642228"/>
                  </a:cubicBezTo>
                  <a:cubicBezTo>
                    <a:pt x="293376" y="1887325"/>
                    <a:pt x="514906" y="2570768"/>
                    <a:pt x="694015" y="2980834"/>
                  </a:cubicBezTo>
                  <a:cubicBezTo>
                    <a:pt x="873124" y="3390900"/>
                    <a:pt x="1008278" y="3796084"/>
                    <a:pt x="1287904" y="4102624"/>
                  </a:cubicBezTo>
                  <a:cubicBezTo>
                    <a:pt x="1567530" y="4409164"/>
                    <a:pt x="1794751" y="4563789"/>
                    <a:pt x="2042048" y="4715366"/>
                  </a:cubicBezTo>
                  <a:cubicBezTo>
                    <a:pt x="2289346" y="4866944"/>
                    <a:pt x="2735618" y="4956626"/>
                    <a:pt x="2771689" y="5012089"/>
                  </a:cubicBezTo>
                  <a:cubicBezTo>
                    <a:pt x="2807760" y="5067552"/>
                    <a:pt x="2472787" y="5070413"/>
                    <a:pt x="2258473" y="5048142"/>
                  </a:cubicBezTo>
                  <a:cubicBezTo>
                    <a:pt x="2044159" y="5025871"/>
                    <a:pt x="1735547" y="5021906"/>
                    <a:pt x="1485802" y="4878460"/>
                  </a:cubicBezTo>
                  <a:cubicBezTo>
                    <a:pt x="1236057" y="4735014"/>
                    <a:pt x="964240" y="4451888"/>
                    <a:pt x="760003" y="4187465"/>
                  </a:cubicBezTo>
                  <a:cubicBezTo>
                    <a:pt x="555766" y="3923042"/>
                    <a:pt x="386073" y="3502451"/>
                    <a:pt x="260382" y="3291919"/>
                  </a:cubicBezTo>
                  <a:cubicBezTo>
                    <a:pt x="134691" y="3081387"/>
                    <a:pt x="30997" y="2886566"/>
                    <a:pt x="5859" y="2924273"/>
                  </a:cubicBezTo>
                  <a:cubicBezTo>
                    <a:pt x="-19279" y="2961980"/>
                    <a:pt x="40424" y="3185082"/>
                    <a:pt x="109554" y="3518162"/>
                  </a:cubicBezTo>
                  <a:cubicBezTo>
                    <a:pt x="178684" y="3851242"/>
                    <a:pt x="277620" y="4591415"/>
                    <a:pt x="420638" y="4922756"/>
                  </a:cubicBezTo>
                  <a:cubicBezTo>
                    <a:pt x="563656" y="5254097"/>
                    <a:pt x="783838" y="5366376"/>
                    <a:pt x="967661" y="5506207"/>
                  </a:cubicBezTo>
                  <a:cubicBezTo>
                    <a:pt x="1151484" y="5646038"/>
                    <a:pt x="1295356" y="5724460"/>
                    <a:pt x="1523574" y="5761741"/>
                  </a:cubicBezTo>
                  <a:cubicBezTo>
                    <a:pt x="1751792" y="5799022"/>
                    <a:pt x="2010249" y="5766837"/>
                    <a:pt x="2336968" y="5729895"/>
                  </a:cubicBezTo>
                  <a:cubicBezTo>
                    <a:pt x="2663687" y="5692953"/>
                    <a:pt x="3256031" y="5564845"/>
                    <a:pt x="3483886" y="5540090"/>
                  </a:cubicBezTo>
                  <a:cubicBezTo>
                    <a:pt x="3711741" y="5515335"/>
                    <a:pt x="3700388" y="5471424"/>
                    <a:pt x="3704096" y="5581363"/>
                  </a:cubicBezTo>
                  <a:cubicBezTo>
                    <a:pt x="3707804" y="5691302"/>
                    <a:pt x="3541123" y="5997442"/>
                    <a:pt x="3506134" y="6199726"/>
                  </a:cubicBezTo>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21">
              <a:extLst>
                <a:ext uri="{FF2B5EF4-FFF2-40B4-BE49-F238E27FC236}">
                  <a16:creationId xmlns:a16="http://schemas.microsoft.com/office/drawing/2014/main" id="{4EBF4B7B-932F-AF6C-9804-91C4439F8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684128">
              <a:off x="-4225490" y="3861449"/>
              <a:ext cx="2065137" cy="2082755"/>
            </a:xfrm>
            <a:custGeom>
              <a:avLst/>
              <a:gdLst>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3003582 w 5421466"/>
                <a:gd name="connsiteY39" fmla="*/ 5026451 h 7017706"/>
                <a:gd name="connsiteX40" fmla="*/ 2315426 w 5421466"/>
                <a:gd name="connsiteY40" fmla="*/ 5092438 h 7017706"/>
                <a:gd name="connsiteX41" fmla="*/ 1495294 w 5421466"/>
                <a:gd name="connsiteY41" fmla="*/ 4922756 h 7017706"/>
                <a:gd name="connsiteX42" fmla="*/ 760003 w 5421466"/>
                <a:gd name="connsiteY42" fmla="*/ 4187465 h 7017706"/>
                <a:gd name="connsiteX43" fmla="*/ 260382 w 5421466"/>
                <a:gd name="connsiteY43" fmla="*/ 3291919 h 7017706"/>
                <a:gd name="connsiteX44" fmla="*/ 5859 w 5421466"/>
                <a:gd name="connsiteY44" fmla="*/ 2924273 h 7017706"/>
                <a:gd name="connsiteX45" fmla="*/ 109554 w 5421466"/>
                <a:gd name="connsiteY45" fmla="*/ 3518162 h 7017706"/>
                <a:gd name="connsiteX46" fmla="*/ 420638 w 5421466"/>
                <a:gd name="connsiteY46" fmla="*/ 4922756 h 7017706"/>
                <a:gd name="connsiteX47" fmla="*/ 910832 w 5421466"/>
                <a:gd name="connsiteY47" fmla="*/ 5544925 h 7017706"/>
                <a:gd name="connsiteX48" fmla="*/ 1523574 w 5421466"/>
                <a:gd name="connsiteY48" fmla="*/ 5761741 h 7017706"/>
                <a:gd name="connsiteX49" fmla="*/ 2287145 w 5421466"/>
                <a:gd name="connsiteY49" fmla="*/ 5724034 h 7017706"/>
                <a:gd name="connsiteX50" fmla="*/ 3720020 w 5421466"/>
                <a:gd name="connsiteY50" fmla="*/ 5516644 h 7017706"/>
                <a:gd name="connsiteX51" fmla="*/ 3701166 w 5421466"/>
                <a:gd name="connsiteY51" fmla="*/ 5563778 h 7017706"/>
                <a:gd name="connsiteX52" fmla="*/ 3503203 w 5421466"/>
                <a:gd name="connsiteY52" fmla="*/ 6129387 h 7017706"/>
                <a:gd name="connsiteX53" fmla="*/ 3456069 w 5421466"/>
                <a:gd name="connsiteY53"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609909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6148240"/>
                <a:gd name="connsiteX1" fmla="*/ 4455310 w 5421466"/>
                <a:gd name="connsiteY1" fmla="*/ 6044545 h 6148240"/>
                <a:gd name="connsiteX2" fmla="*/ 4455310 w 5421466"/>
                <a:gd name="connsiteY2" fmla="*/ 6035119 h 6148240"/>
                <a:gd name="connsiteX3" fmla="*/ 4172506 w 5421466"/>
                <a:gd name="connsiteY3" fmla="*/ 5431803 h 6148240"/>
                <a:gd name="connsiteX4" fmla="*/ 4181933 w 5421466"/>
                <a:gd name="connsiteY4" fmla="*/ 5337535 h 6148240"/>
                <a:gd name="connsiteX5" fmla="*/ 4596712 w 5421466"/>
                <a:gd name="connsiteY5" fmla="*/ 4932183 h 6148240"/>
                <a:gd name="connsiteX6" fmla="*/ 5058626 w 5421466"/>
                <a:gd name="connsiteY6" fmla="*/ 3800966 h 6148240"/>
                <a:gd name="connsiteX7" fmla="*/ 5416844 w 5421466"/>
                <a:gd name="connsiteY7" fmla="*/ 2735737 h 6148240"/>
                <a:gd name="connsiteX8" fmla="*/ 5209455 w 5421466"/>
                <a:gd name="connsiteY8" fmla="*/ 2801725 h 6148240"/>
                <a:gd name="connsiteX9" fmla="*/ 4493017 w 5421466"/>
                <a:gd name="connsiteY9" fmla="*/ 3169370 h 6148240"/>
                <a:gd name="connsiteX10" fmla="*/ 3691739 w 5421466"/>
                <a:gd name="connsiteY10" fmla="*/ 4074343 h 6148240"/>
                <a:gd name="connsiteX11" fmla="*/ 3757727 w 5421466"/>
                <a:gd name="connsiteY11" fmla="*/ 3546442 h 6148240"/>
                <a:gd name="connsiteX12" fmla="*/ 4087665 w 5421466"/>
                <a:gd name="connsiteY12" fmla="*/ 2009873 h 6148240"/>
                <a:gd name="connsiteX13" fmla="*/ 4285628 w 5421466"/>
                <a:gd name="connsiteY13" fmla="*/ 1302863 h 6148240"/>
                <a:gd name="connsiteX14" fmla="*/ 4313908 w 5421466"/>
                <a:gd name="connsiteY14" fmla="*/ 963498 h 6148240"/>
                <a:gd name="connsiteX15" fmla="*/ 4049958 w 5421466"/>
                <a:gd name="connsiteY15" fmla="*/ 1199168 h 6148240"/>
                <a:gd name="connsiteX16" fmla="*/ 3569191 w 5421466"/>
                <a:gd name="connsiteY16" fmla="*/ 1840191 h 6148240"/>
                <a:gd name="connsiteX17" fmla="*/ 3408935 w 5421466"/>
                <a:gd name="connsiteY17" fmla="*/ 2349238 h 6148240"/>
                <a:gd name="connsiteX18" fmla="*/ 3324094 w 5421466"/>
                <a:gd name="connsiteY18" fmla="*/ 3518162 h 6148240"/>
                <a:gd name="connsiteX19" fmla="*/ 3267533 w 5421466"/>
                <a:gd name="connsiteY19" fmla="*/ 4093197 h 6148240"/>
                <a:gd name="connsiteX20" fmla="*/ 3267533 w 5421466"/>
                <a:gd name="connsiteY20" fmla="*/ 3885807 h 6148240"/>
                <a:gd name="connsiteX21" fmla="*/ 3069570 w 5421466"/>
                <a:gd name="connsiteY21" fmla="*/ 3188224 h 6148240"/>
                <a:gd name="connsiteX22" fmla="*/ 2428547 w 5421466"/>
                <a:gd name="connsiteY22" fmla="*/ 1604521 h 6148240"/>
                <a:gd name="connsiteX23" fmla="*/ 2042048 w 5421466"/>
                <a:gd name="connsiteY23" fmla="*/ 680694 h 6148240"/>
                <a:gd name="connsiteX24" fmla="*/ 1976061 w 5421466"/>
                <a:gd name="connsiteY24" fmla="*/ 237634 h 6148240"/>
                <a:gd name="connsiteX25" fmla="*/ 1853512 w 5421466"/>
                <a:gd name="connsiteY25" fmla="*/ 1964 h 6148240"/>
                <a:gd name="connsiteX26" fmla="*/ 1674403 w 5421466"/>
                <a:gd name="connsiteY26" fmla="*/ 360183 h 6148240"/>
                <a:gd name="connsiteX27" fmla="*/ 1504721 w 5421466"/>
                <a:gd name="connsiteY27" fmla="*/ 1415985 h 6148240"/>
                <a:gd name="connsiteX28" fmla="*/ 1919500 w 5421466"/>
                <a:gd name="connsiteY28" fmla="*/ 2745164 h 6148240"/>
                <a:gd name="connsiteX29" fmla="*/ 2503962 w 5421466"/>
                <a:gd name="connsiteY29" fmla="*/ 3885807 h 6148240"/>
                <a:gd name="connsiteX30" fmla="*/ 2343706 w 5421466"/>
                <a:gd name="connsiteY30" fmla="*/ 3734978 h 6148240"/>
                <a:gd name="connsiteX31" fmla="*/ 1259624 w 5421466"/>
                <a:gd name="connsiteY31" fmla="*/ 2566055 h 6148240"/>
                <a:gd name="connsiteX32" fmla="*/ 760003 w 5421466"/>
                <a:gd name="connsiteY32" fmla="*/ 2019300 h 6148240"/>
                <a:gd name="connsiteX33" fmla="*/ 213248 w 5421466"/>
                <a:gd name="connsiteY33" fmla="*/ 1510253 h 6148240"/>
                <a:gd name="connsiteX34" fmla="*/ 213248 w 5421466"/>
                <a:gd name="connsiteY34" fmla="*/ 1642228 h 6148240"/>
                <a:gd name="connsiteX35" fmla="*/ 694015 w 5421466"/>
                <a:gd name="connsiteY35" fmla="*/ 2980834 h 6148240"/>
                <a:gd name="connsiteX36" fmla="*/ 1287904 w 5421466"/>
                <a:gd name="connsiteY36" fmla="*/ 4102624 h 6148240"/>
                <a:gd name="connsiteX37" fmla="*/ 2042048 w 5421466"/>
                <a:gd name="connsiteY37" fmla="*/ 4715366 h 6148240"/>
                <a:gd name="connsiteX38" fmla="*/ 2984729 w 5421466"/>
                <a:gd name="connsiteY38" fmla="*/ 5026451 h 6148240"/>
                <a:gd name="connsiteX39" fmla="*/ 2315426 w 5421466"/>
                <a:gd name="connsiteY39" fmla="*/ 5092438 h 6148240"/>
                <a:gd name="connsiteX40" fmla="*/ 1495294 w 5421466"/>
                <a:gd name="connsiteY40" fmla="*/ 4922756 h 6148240"/>
                <a:gd name="connsiteX41" fmla="*/ 760003 w 5421466"/>
                <a:gd name="connsiteY41" fmla="*/ 4187465 h 6148240"/>
                <a:gd name="connsiteX42" fmla="*/ 260382 w 5421466"/>
                <a:gd name="connsiteY42" fmla="*/ 3291919 h 6148240"/>
                <a:gd name="connsiteX43" fmla="*/ 5859 w 5421466"/>
                <a:gd name="connsiteY43" fmla="*/ 2924273 h 6148240"/>
                <a:gd name="connsiteX44" fmla="*/ 109554 w 5421466"/>
                <a:gd name="connsiteY44" fmla="*/ 3518162 h 6148240"/>
                <a:gd name="connsiteX45" fmla="*/ 420638 w 5421466"/>
                <a:gd name="connsiteY45" fmla="*/ 4922756 h 6148240"/>
                <a:gd name="connsiteX46" fmla="*/ 910832 w 5421466"/>
                <a:gd name="connsiteY46" fmla="*/ 5544925 h 6148240"/>
                <a:gd name="connsiteX47" fmla="*/ 1523574 w 5421466"/>
                <a:gd name="connsiteY47" fmla="*/ 5761741 h 6148240"/>
                <a:gd name="connsiteX48" fmla="*/ 2287145 w 5421466"/>
                <a:gd name="connsiteY48" fmla="*/ 5724034 h 6148240"/>
                <a:gd name="connsiteX49" fmla="*/ 3609909 w 5421466"/>
                <a:gd name="connsiteY49" fmla="*/ 5516644 h 6148240"/>
                <a:gd name="connsiteX50" fmla="*/ 3701166 w 5421466"/>
                <a:gd name="connsiteY50" fmla="*/ 5563778 h 6148240"/>
                <a:gd name="connsiteX51" fmla="*/ 3503203 w 5421466"/>
                <a:gd name="connsiteY51" fmla="*/ 6129387 h 6148240"/>
                <a:gd name="connsiteX0" fmla="*/ 4455310 w 5421466"/>
                <a:gd name="connsiteY0" fmla="*/ 6044545 h 6129387"/>
                <a:gd name="connsiteX1" fmla="*/ 4455310 w 5421466"/>
                <a:gd name="connsiteY1" fmla="*/ 6035119 h 6129387"/>
                <a:gd name="connsiteX2" fmla="*/ 4172506 w 5421466"/>
                <a:gd name="connsiteY2" fmla="*/ 5431803 h 6129387"/>
                <a:gd name="connsiteX3" fmla="*/ 4181933 w 5421466"/>
                <a:gd name="connsiteY3" fmla="*/ 5337535 h 6129387"/>
                <a:gd name="connsiteX4" fmla="*/ 4596712 w 5421466"/>
                <a:gd name="connsiteY4" fmla="*/ 4932183 h 6129387"/>
                <a:gd name="connsiteX5" fmla="*/ 5058626 w 5421466"/>
                <a:gd name="connsiteY5" fmla="*/ 3800966 h 6129387"/>
                <a:gd name="connsiteX6" fmla="*/ 5416844 w 5421466"/>
                <a:gd name="connsiteY6" fmla="*/ 2735737 h 6129387"/>
                <a:gd name="connsiteX7" fmla="*/ 5209455 w 5421466"/>
                <a:gd name="connsiteY7" fmla="*/ 2801725 h 6129387"/>
                <a:gd name="connsiteX8" fmla="*/ 4493017 w 5421466"/>
                <a:gd name="connsiteY8" fmla="*/ 3169370 h 6129387"/>
                <a:gd name="connsiteX9" fmla="*/ 3691739 w 5421466"/>
                <a:gd name="connsiteY9" fmla="*/ 4074343 h 6129387"/>
                <a:gd name="connsiteX10" fmla="*/ 3757727 w 5421466"/>
                <a:gd name="connsiteY10" fmla="*/ 3546442 h 6129387"/>
                <a:gd name="connsiteX11" fmla="*/ 4087665 w 5421466"/>
                <a:gd name="connsiteY11" fmla="*/ 2009873 h 6129387"/>
                <a:gd name="connsiteX12" fmla="*/ 4285628 w 5421466"/>
                <a:gd name="connsiteY12" fmla="*/ 1302863 h 6129387"/>
                <a:gd name="connsiteX13" fmla="*/ 4313908 w 5421466"/>
                <a:gd name="connsiteY13" fmla="*/ 963498 h 6129387"/>
                <a:gd name="connsiteX14" fmla="*/ 4049958 w 5421466"/>
                <a:gd name="connsiteY14" fmla="*/ 1199168 h 6129387"/>
                <a:gd name="connsiteX15" fmla="*/ 3569191 w 5421466"/>
                <a:gd name="connsiteY15" fmla="*/ 1840191 h 6129387"/>
                <a:gd name="connsiteX16" fmla="*/ 3408935 w 5421466"/>
                <a:gd name="connsiteY16" fmla="*/ 2349238 h 6129387"/>
                <a:gd name="connsiteX17" fmla="*/ 3324094 w 5421466"/>
                <a:gd name="connsiteY17" fmla="*/ 3518162 h 6129387"/>
                <a:gd name="connsiteX18" fmla="*/ 3267533 w 5421466"/>
                <a:gd name="connsiteY18" fmla="*/ 4093197 h 6129387"/>
                <a:gd name="connsiteX19" fmla="*/ 3267533 w 5421466"/>
                <a:gd name="connsiteY19" fmla="*/ 3885807 h 6129387"/>
                <a:gd name="connsiteX20" fmla="*/ 3069570 w 5421466"/>
                <a:gd name="connsiteY20" fmla="*/ 3188224 h 6129387"/>
                <a:gd name="connsiteX21" fmla="*/ 2428547 w 5421466"/>
                <a:gd name="connsiteY21" fmla="*/ 1604521 h 6129387"/>
                <a:gd name="connsiteX22" fmla="*/ 2042048 w 5421466"/>
                <a:gd name="connsiteY22" fmla="*/ 680694 h 6129387"/>
                <a:gd name="connsiteX23" fmla="*/ 1976061 w 5421466"/>
                <a:gd name="connsiteY23" fmla="*/ 237634 h 6129387"/>
                <a:gd name="connsiteX24" fmla="*/ 1853512 w 5421466"/>
                <a:gd name="connsiteY24" fmla="*/ 1964 h 6129387"/>
                <a:gd name="connsiteX25" fmla="*/ 1674403 w 5421466"/>
                <a:gd name="connsiteY25" fmla="*/ 360183 h 6129387"/>
                <a:gd name="connsiteX26" fmla="*/ 1504721 w 5421466"/>
                <a:gd name="connsiteY26" fmla="*/ 1415985 h 6129387"/>
                <a:gd name="connsiteX27" fmla="*/ 1919500 w 5421466"/>
                <a:gd name="connsiteY27" fmla="*/ 2745164 h 6129387"/>
                <a:gd name="connsiteX28" fmla="*/ 2503962 w 5421466"/>
                <a:gd name="connsiteY28" fmla="*/ 3885807 h 6129387"/>
                <a:gd name="connsiteX29" fmla="*/ 2343706 w 5421466"/>
                <a:gd name="connsiteY29" fmla="*/ 3734978 h 6129387"/>
                <a:gd name="connsiteX30" fmla="*/ 1259624 w 5421466"/>
                <a:gd name="connsiteY30" fmla="*/ 2566055 h 6129387"/>
                <a:gd name="connsiteX31" fmla="*/ 760003 w 5421466"/>
                <a:gd name="connsiteY31" fmla="*/ 2019300 h 6129387"/>
                <a:gd name="connsiteX32" fmla="*/ 213248 w 5421466"/>
                <a:gd name="connsiteY32" fmla="*/ 1510253 h 6129387"/>
                <a:gd name="connsiteX33" fmla="*/ 213248 w 5421466"/>
                <a:gd name="connsiteY33" fmla="*/ 1642228 h 6129387"/>
                <a:gd name="connsiteX34" fmla="*/ 694015 w 5421466"/>
                <a:gd name="connsiteY34" fmla="*/ 2980834 h 6129387"/>
                <a:gd name="connsiteX35" fmla="*/ 1287904 w 5421466"/>
                <a:gd name="connsiteY35" fmla="*/ 4102624 h 6129387"/>
                <a:gd name="connsiteX36" fmla="*/ 2042048 w 5421466"/>
                <a:gd name="connsiteY36" fmla="*/ 4715366 h 6129387"/>
                <a:gd name="connsiteX37" fmla="*/ 2984729 w 5421466"/>
                <a:gd name="connsiteY37" fmla="*/ 5026451 h 6129387"/>
                <a:gd name="connsiteX38" fmla="*/ 2315426 w 5421466"/>
                <a:gd name="connsiteY38" fmla="*/ 5092438 h 6129387"/>
                <a:gd name="connsiteX39" fmla="*/ 1495294 w 5421466"/>
                <a:gd name="connsiteY39" fmla="*/ 4922756 h 6129387"/>
                <a:gd name="connsiteX40" fmla="*/ 760003 w 5421466"/>
                <a:gd name="connsiteY40" fmla="*/ 4187465 h 6129387"/>
                <a:gd name="connsiteX41" fmla="*/ 260382 w 5421466"/>
                <a:gd name="connsiteY41" fmla="*/ 3291919 h 6129387"/>
                <a:gd name="connsiteX42" fmla="*/ 5859 w 5421466"/>
                <a:gd name="connsiteY42" fmla="*/ 2924273 h 6129387"/>
                <a:gd name="connsiteX43" fmla="*/ 109554 w 5421466"/>
                <a:gd name="connsiteY43" fmla="*/ 3518162 h 6129387"/>
                <a:gd name="connsiteX44" fmla="*/ 420638 w 5421466"/>
                <a:gd name="connsiteY44" fmla="*/ 4922756 h 6129387"/>
                <a:gd name="connsiteX45" fmla="*/ 910832 w 5421466"/>
                <a:gd name="connsiteY45" fmla="*/ 5544925 h 6129387"/>
                <a:gd name="connsiteX46" fmla="*/ 1523574 w 5421466"/>
                <a:gd name="connsiteY46" fmla="*/ 5761741 h 6129387"/>
                <a:gd name="connsiteX47" fmla="*/ 2287145 w 5421466"/>
                <a:gd name="connsiteY47" fmla="*/ 5724034 h 6129387"/>
                <a:gd name="connsiteX48" fmla="*/ 3609909 w 5421466"/>
                <a:gd name="connsiteY48" fmla="*/ 5516644 h 6129387"/>
                <a:gd name="connsiteX49" fmla="*/ 3701166 w 5421466"/>
                <a:gd name="connsiteY49" fmla="*/ 5563778 h 6129387"/>
                <a:gd name="connsiteX50" fmla="*/ 3503203 w 5421466"/>
                <a:gd name="connsiteY50" fmla="*/ 6129387 h 6129387"/>
                <a:gd name="connsiteX0" fmla="*/ 4455310 w 5421466"/>
                <a:gd name="connsiteY0" fmla="*/ 6044545 h 6129387"/>
                <a:gd name="connsiteX1" fmla="*/ 4172506 w 5421466"/>
                <a:gd name="connsiteY1" fmla="*/ 5431803 h 6129387"/>
                <a:gd name="connsiteX2" fmla="*/ 4181933 w 5421466"/>
                <a:gd name="connsiteY2" fmla="*/ 5337535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04096 w 5421466"/>
                <a:gd name="connsiteY48" fmla="*/ 5581363 h 6199726"/>
                <a:gd name="connsiteX49" fmla="*/ 3506134 w 5421466"/>
                <a:gd name="connsiteY49" fmla="*/ 6199726 h 6199726"/>
                <a:gd name="connsiteX0" fmla="*/ 4469964 w 5421362"/>
                <a:gd name="connsiteY0" fmla="*/ 6067991 h 6199726"/>
                <a:gd name="connsiteX1" fmla="*/ 4204745 w 5421362"/>
                <a:gd name="connsiteY1" fmla="*/ 5516795 h 6199726"/>
                <a:gd name="connsiteX2" fmla="*/ 4281733 w 5421362"/>
                <a:gd name="connsiteY2" fmla="*/ 5237444 h 6199726"/>
                <a:gd name="connsiteX3" fmla="*/ 4631881 w 5421362"/>
                <a:gd name="connsiteY3" fmla="*/ 4847191 h 6199726"/>
                <a:gd name="connsiteX4" fmla="*/ 5058626 w 5421362"/>
                <a:gd name="connsiteY4" fmla="*/ 3800966 h 6199726"/>
                <a:gd name="connsiteX5" fmla="*/ 5416844 w 5421362"/>
                <a:gd name="connsiteY5" fmla="*/ 2735737 h 6199726"/>
                <a:gd name="connsiteX6" fmla="*/ 5209455 w 5421362"/>
                <a:gd name="connsiteY6" fmla="*/ 2801725 h 6199726"/>
                <a:gd name="connsiteX7" fmla="*/ 4508837 w 5421362"/>
                <a:gd name="connsiteY7" fmla="*/ 3248470 h 6199726"/>
                <a:gd name="connsiteX8" fmla="*/ 3722857 w 5421362"/>
                <a:gd name="connsiteY8" fmla="*/ 4079130 h 6199726"/>
                <a:gd name="connsiteX9" fmla="*/ 3757727 w 5421362"/>
                <a:gd name="connsiteY9" fmla="*/ 3546442 h 6199726"/>
                <a:gd name="connsiteX10" fmla="*/ 4087665 w 5421362"/>
                <a:gd name="connsiteY10" fmla="*/ 2009873 h 6199726"/>
                <a:gd name="connsiteX11" fmla="*/ 4285628 w 5421362"/>
                <a:gd name="connsiteY11" fmla="*/ 1302863 h 6199726"/>
                <a:gd name="connsiteX12" fmla="*/ 4313908 w 5421362"/>
                <a:gd name="connsiteY12" fmla="*/ 963498 h 6199726"/>
                <a:gd name="connsiteX13" fmla="*/ 4049958 w 5421362"/>
                <a:gd name="connsiteY13" fmla="*/ 1199168 h 6199726"/>
                <a:gd name="connsiteX14" fmla="*/ 3569191 w 5421362"/>
                <a:gd name="connsiteY14" fmla="*/ 1840191 h 6199726"/>
                <a:gd name="connsiteX15" fmla="*/ 3408935 w 5421362"/>
                <a:gd name="connsiteY15" fmla="*/ 2349238 h 6199726"/>
                <a:gd name="connsiteX16" fmla="*/ 3324094 w 5421362"/>
                <a:gd name="connsiteY16" fmla="*/ 3518162 h 6199726"/>
                <a:gd name="connsiteX17" fmla="*/ 3267533 w 5421362"/>
                <a:gd name="connsiteY17" fmla="*/ 4093197 h 6199726"/>
                <a:gd name="connsiteX18" fmla="*/ 3224446 w 5421362"/>
                <a:gd name="connsiteY18" fmla="*/ 3852295 h 6199726"/>
                <a:gd name="connsiteX19" fmla="*/ 3069570 w 5421362"/>
                <a:gd name="connsiteY19" fmla="*/ 3188224 h 6199726"/>
                <a:gd name="connsiteX20" fmla="*/ 2428547 w 5421362"/>
                <a:gd name="connsiteY20" fmla="*/ 1604521 h 6199726"/>
                <a:gd name="connsiteX21" fmla="*/ 2042048 w 5421362"/>
                <a:gd name="connsiteY21" fmla="*/ 680694 h 6199726"/>
                <a:gd name="connsiteX22" fmla="*/ 1976061 w 5421362"/>
                <a:gd name="connsiteY22" fmla="*/ 237634 h 6199726"/>
                <a:gd name="connsiteX23" fmla="*/ 1853512 w 5421362"/>
                <a:gd name="connsiteY23" fmla="*/ 1964 h 6199726"/>
                <a:gd name="connsiteX24" fmla="*/ 1674403 w 5421362"/>
                <a:gd name="connsiteY24" fmla="*/ 360183 h 6199726"/>
                <a:gd name="connsiteX25" fmla="*/ 1504721 w 5421362"/>
                <a:gd name="connsiteY25" fmla="*/ 1415985 h 6199726"/>
                <a:gd name="connsiteX26" fmla="*/ 1919500 w 5421362"/>
                <a:gd name="connsiteY26" fmla="*/ 2745164 h 6199726"/>
                <a:gd name="connsiteX27" fmla="*/ 2525505 w 5421362"/>
                <a:gd name="connsiteY27" fmla="*/ 3885807 h 6199726"/>
                <a:gd name="connsiteX28" fmla="*/ 2343706 w 5421362"/>
                <a:gd name="connsiteY28" fmla="*/ 3734978 h 6199726"/>
                <a:gd name="connsiteX29" fmla="*/ 1259624 w 5421362"/>
                <a:gd name="connsiteY29" fmla="*/ 2566055 h 6199726"/>
                <a:gd name="connsiteX30" fmla="*/ 760003 w 5421362"/>
                <a:gd name="connsiteY30" fmla="*/ 2019300 h 6199726"/>
                <a:gd name="connsiteX31" fmla="*/ 213248 w 5421362"/>
                <a:gd name="connsiteY31" fmla="*/ 1510253 h 6199726"/>
                <a:gd name="connsiteX32" fmla="*/ 213248 w 5421362"/>
                <a:gd name="connsiteY32" fmla="*/ 1642228 h 6199726"/>
                <a:gd name="connsiteX33" fmla="*/ 694015 w 5421362"/>
                <a:gd name="connsiteY33" fmla="*/ 2980834 h 6199726"/>
                <a:gd name="connsiteX34" fmla="*/ 1287904 w 5421362"/>
                <a:gd name="connsiteY34" fmla="*/ 4102624 h 6199726"/>
                <a:gd name="connsiteX35" fmla="*/ 2042048 w 5421362"/>
                <a:gd name="connsiteY35" fmla="*/ 4715366 h 6199726"/>
                <a:gd name="connsiteX36" fmla="*/ 2771689 w 5421362"/>
                <a:gd name="connsiteY36" fmla="*/ 5012089 h 6199726"/>
                <a:gd name="connsiteX37" fmla="*/ 2315426 w 5421362"/>
                <a:gd name="connsiteY37" fmla="*/ 5092438 h 6199726"/>
                <a:gd name="connsiteX38" fmla="*/ 1495294 w 5421362"/>
                <a:gd name="connsiteY38" fmla="*/ 4922756 h 6199726"/>
                <a:gd name="connsiteX39" fmla="*/ 760003 w 5421362"/>
                <a:gd name="connsiteY39" fmla="*/ 4187465 h 6199726"/>
                <a:gd name="connsiteX40" fmla="*/ 260382 w 5421362"/>
                <a:gd name="connsiteY40" fmla="*/ 3291919 h 6199726"/>
                <a:gd name="connsiteX41" fmla="*/ 5859 w 5421362"/>
                <a:gd name="connsiteY41" fmla="*/ 2924273 h 6199726"/>
                <a:gd name="connsiteX42" fmla="*/ 109554 w 5421362"/>
                <a:gd name="connsiteY42" fmla="*/ 3518162 h 6199726"/>
                <a:gd name="connsiteX43" fmla="*/ 420638 w 5421362"/>
                <a:gd name="connsiteY43" fmla="*/ 4922756 h 6199726"/>
                <a:gd name="connsiteX44" fmla="*/ 910832 w 5421362"/>
                <a:gd name="connsiteY44" fmla="*/ 5544925 h 6199726"/>
                <a:gd name="connsiteX45" fmla="*/ 1523574 w 5421362"/>
                <a:gd name="connsiteY45" fmla="*/ 5761741 h 6199726"/>
                <a:gd name="connsiteX46" fmla="*/ 2336968 w 5421362"/>
                <a:gd name="connsiteY46" fmla="*/ 5729895 h 6199726"/>
                <a:gd name="connsiteX47" fmla="*/ 3483886 w 5421362"/>
                <a:gd name="connsiteY47" fmla="*/ 5540090 h 6199726"/>
                <a:gd name="connsiteX48" fmla="*/ 3704096 w 5421362"/>
                <a:gd name="connsiteY48" fmla="*/ 5581363 h 6199726"/>
                <a:gd name="connsiteX49" fmla="*/ 3506134 w 5421362"/>
                <a:gd name="connsiteY49" fmla="*/ 6199726 h 6199726"/>
                <a:gd name="connsiteX0" fmla="*/ 4469964 w 5421094"/>
                <a:gd name="connsiteY0" fmla="*/ 6067991 h 6199726"/>
                <a:gd name="connsiteX1" fmla="*/ 4204745 w 5421094"/>
                <a:gd name="connsiteY1" fmla="*/ 5516795 h 6199726"/>
                <a:gd name="connsiteX2" fmla="*/ 4281733 w 5421094"/>
                <a:gd name="connsiteY2" fmla="*/ 5237444 h 6199726"/>
                <a:gd name="connsiteX3" fmla="*/ 4631881 w 5421094"/>
                <a:gd name="connsiteY3" fmla="*/ 4847191 h 6199726"/>
                <a:gd name="connsiteX4" fmla="*/ 5058626 w 5421094"/>
                <a:gd name="connsiteY4" fmla="*/ 3800966 h 6199726"/>
                <a:gd name="connsiteX5" fmla="*/ 5416844 w 5421094"/>
                <a:gd name="connsiteY5" fmla="*/ 2735737 h 6199726"/>
                <a:gd name="connsiteX6" fmla="*/ 5209455 w 5421094"/>
                <a:gd name="connsiteY6" fmla="*/ 2801725 h 6199726"/>
                <a:gd name="connsiteX7" fmla="*/ 4553133 w 5421094"/>
                <a:gd name="connsiteY7" fmla="*/ 3267454 h 6199726"/>
                <a:gd name="connsiteX8" fmla="*/ 3722857 w 5421094"/>
                <a:gd name="connsiteY8" fmla="*/ 4079130 h 6199726"/>
                <a:gd name="connsiteX9" fmla="*/ 3757727 w 5421094"/>
                <a:gd name="connsiteY9" fmla="*/ 3546442 h 6199726"/>
                <a:gd name="connsiteX10" fmla="*/ 4087665 w 5421094"/>
                <a:gd name="connsiteY10" fmla="*/ 2009873 h 6199726"/>
                <a:gd name="connsiteX11" fmla="*/ 4285628 w 5421094"/>
                <a:gd name="connsiteY11" fmla="*/ 1302863 h 6199726"/>
                <a:gd name="connsiteX12" fmla="*/ 4313908 w 5421094"/>
                <a:gd name="connsiteY12" fmla="*/ 963498 h 6199726"/>
                <a:gd name="connsiteX13" fmla="*/ 4049958 w 5421094"/>
                <a:gd name="connsiteY13" fmla="*/ 1199168 h 6199726"/>
                <a:gd name="connsiteX14" fmla="*/ 3569191 w 5421094"/>
                <a:gd name="connsiteY14" fmla="*/ 1840191 h 6199726"/>
                <a:gd name="connsiteX15" fmla="*/ 3408935 w 5421094"/>
                <a:gd name="connsiteY15" fmla="*/ 2349238 h 6199726"/>
                <a:gd name="connsiteX16" fmla="*/ 3324094 w 5421094"/>
                <a:gd name="connsiteY16" fmla="*/ 3518162 h 6199726"/>
                <a:gd name="connsiteX17" fmla="*/ 3267533 w 5421094"/>
                <a:gd name="connsiteY17" fmla="*/ 4093197 h 6199726"/>
                <a:gd name="connsiteX18" fmla="*/ 3224446 w 5421094"/>
                <a:gd name="connsiteY18" fmla="*/ 3852295 h 6199726"/>
                <a:gd name="connsiteX19" fmla="*/ 3069570 w 5421094"/>
                <a:gd name="connsiteY19" fmla="*/ 3188224 h 6199726"/>
                <a:gd name="connsiteX20" fmla="*/ 2428547 w 5421094"/>
                <a:gd name="connsiteY20" fmla="*/ 1604521 h 6199726"/>
                <a:gd name="connsiteX21" fmla="*/ 2042048 w 5421094"/>
                <a:gd name="connsiteY21" fmla="*/ 680694 h 6199726"/>
                <a:gd name="connsiteX22" fmla="*/ 1976061 w 5421094"/>
                <a:gd name="connsiteY22" fmla="*/ 237634 h 6199726"/>
                <a:gd name="connsiteX23" fmla="*/ 1853512 w 5421094"/>
                <a:gd name="connsiteY23" fmla="*/ 1964 h 6199726"/>
                <a:gd name="connsiteX24" fmla="*/ 1674403 w 5421094"/>
                <a:gd name="connsiteY24" fmla="*/ 360183 h 6199726"/>
                <a:gd name="connsiteX25" fmla="*/ 1504721 w 5421094"/>
                <a:gd name="connsiteY25" fmla="*/ 1415985 h 6199726"/>
                <a:gd name="connsiteX26" fmla="*/ 1919500 w 5421094"/>
                <a:gd name="connsiteY26" fmla="*/ 2745164 h 6199726"/>
                <a:gd name="connsiteX27" fmla="*/ 2525505 w 5421094"/>
                <a:gd name="connsiteY27" fmla="*/ 3885807 h 6199726"/>
                <a:gd name="connsiteX28" fmla="*/ 2343706 w 5421094"/>
                <a:gd name="connsiteY28" fmla="*/ 3734978 h 6199726"/>
                <a:gd name="connsiteX29" fmla="*/ 1259624 w 5421094"/>
                <a:gd name="connsiteY29" fmla="*/ 2566055 h 6199726"/>
                <a:gd name="connsiteX30" fmla="*/ 760003 w 5421094"/>
                <a:gd name="connsiteY30" fmla="*/ 2019300 h 6199726"/>
                <a:gd name="connsiteX31" fmla="*/ 213248 w 5421094"/>
                <a:gd name="connsiteY31" fmla="*/ 1510253 h 6199726"/>
                <a:gd name="connsiteX32" fmla="*/ 213248 w 5421094"/>
                <a:gd name="connsiteY32" fmla="*/ 1642228 h 6199726"/>
                <a:gd name="connsiteX33" fmla="*/ 694015 w 5421094"/>
                <a:gd name="connsiteY33" fmla="*/ 2980834 h 6199726"/>
                <a:gd name="connsiteX34" fmla="*/ 1287904 w 5421094"/>
                <a:gd name="connsiteY34" fmla="*/ 4102624 h 6199726"/>
                <a:gd name="connsiteX35" fmla="*/ 2042048 w 5421094"/>
                <a:gd name="connsiteY35" fmla="*/ 4715366 h 6199726"/>
                <a:gd name="connsiteX36" fmla="*/ 2771689 w 5421094"/>
                <a:gd name="connsiteY36" fmla="*/ 5012089 h 6199726"/>
                <a:gd name="connsiteX37" fmla="*/ 2315426 w 5421094"/>
                <a:gd name="connsiteY37" fmla="*/ 5092438 h 6199726"/>
                <a:gd name="connsiteX38" fmla="*/ 1495294 w 5421094"/>
                <a:gd name="connsiteY38" fmla="*/ 4922756 h 6199726"/>
                <a:gd name="connsiteX39" fmla="*/ 760003 w 5421094"/>
                <a:gd name="connsiteY39" fmla="*/ 4187465 h 6199726"/>
                <a:gd name="connsiteX40" fmla="*/ 260382 w 5421094"/>
                <a:gd name="connsiteY40" fmla="*/ 3291919 h 6199726"/>
                <a:gd name="connsiteX41" fmla="*/ 5859 w 5421094"/>
                <a:gd name="connsiteY41" fmla="*/ 2924273 h 6199726"/>
                <a:gd name="connsiteX42" fmla="*/ 109554 w 5421094"/>
                <a:gd name="connsiteY42" fmla="*/ 3518162 h 6199726"/>
                <a:gd name="connsiteX43" fmla="*/ 420638 w 5421094"/>
                <a:gd name="connsiteY43" fmla="*/ 4922756 h 6199726"/>
                <a:gd name="connsiteX44" fmla="*/ 910832 w 5421094"/>
                <a:gd name="connsiteY44" fmla="*/ 5544925 h 6199726"/>
                <a:gd name="connsiteX45" fmla="*/ 1523574 w 5421094"/>
                <a:gd name="connsiteY45" fmla="*/ 5761741 h 6199726"/>
                <a:gd name="connsiteX46" fmla="*/ 2336968 w 5421094"/>
                <a:gd name="connsiteY46" fmla="*/ 5729895 h 6199726"/>
                <a:gd name="connsiteX47" fmla="*/ 3483886 w 5421094"/>
                <a:gd name="connsiteY47" fmla="*/ 5540090 h 6199726"/>
                <a:gd name="connsiteX48" fmla="*/ 3704096 w 5421094"/>
                <a:gd name="connsiteY48" fmla="*/ 5581363 h 6199726"/>
                <a:gd name="connsiteX49" fmla="*/ 3506134 w 5421094"/>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24094 w 5426208"/>
                <a:gd name="connsiteY16" fmla="*/ 3518162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15002 w 5426208"/>
                <a:gd name="connsiteY27" fmla="*/ 377764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286298 w 5426208"/>
                <a:gd name="connsiteY27" fmla="*/ 3820319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425170 w 5426208"/>
                <a:gd name="connsiteY27" fmla="*/ 397992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41484 w 5426208"/>
                <a:gd name="connsiteY27" fmla="*/ 406631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321818 w 5426208"/>
                <a:gd name="connsiteY2" fmla="*/ 5223618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26208" h="6199726">
                  <a:moveTo>
                    <a:pt x="4469964" y="6067991"/>
                  </a:moveTo>
                  <a:cubicBezTo>
                    <a:pt x="4399323" y="5884651"/>
                    <a:pt x="4229436" y="5657524"/>
                    <a:pt x="4204745" y="5516795"/>
                  </a:cubicBezTo>
                  <a:cubicBezTo>
                    <a:pt x="4180054" y="5376066"/>
                    <a:pt x="4250629" y="5335219"/>
                    <a:pt x="4321818" y="5223618"/>
                  </a:cubicBezTo>
                  <a:cubicBezTo>
                    <a:pt x="4393007" y="5112017"/>
                    <a:pt x="4509080" y="5084300"/>
                    <a:pt x="4631881" y="4847191"/>
                  </a:cubicBezTo>
                  <a:cubicBezTo>
                    <a:pt x="4754682" y="4610082"/>
                    <a:pt x="4927799" y="4152875"/>
                    <a:pt x="5058626" y="3800966"/>
                  </a:cubicBezTo>
                  <a:cubicBezTo>
                    <a:pt x="5189453" y="3449057"/>
                    <a:pt x="5384323" y="2911242"/>
                    <a:pt x="5416844" y="2735737"/>
                  </a:cubicBezTo>
                  <a:cubicBezTo>
                    <a:pt x="5449365" y="2560232"/>
                    <a:pt x="5397704" y="2659318"/>
                    <a:pt x="5253752" y="2747937"/>
                  </a:cubicBezTo>
                  <a:cubicBezTo>
                    <a:pt x="5109800" y="2836557"/>
                    <a:pt x="4765276" y="3023676"/>
                    <a:pt x="4553133" y="3267454"/>
                  </a:cubicBezTo>
                  <a:cubicBezTo>
                    <a:pt x="4340990" y="3511232"/>
                    <a:pt x="4024009" y="4197387"/>
                    <a:pt x="3980892" y="4210607"/>
                  </a:cubicBezTo>
                  <a:cubicBezTo>
                    <a:pt x="3937775" y="4223827"/>
                    <a:pt x="3868855" y="3937992"/>
                    <a:pt x="3897197" y="3571203"/>
                  </a:cubicBezTo>
                  <a:cubicBezTo>
                    <a:pt x="3925539" y="3204414"/>
                    <a:pt x="4075863" y="2370261"/>
                    <a:pt x="4150946" y="2009873"/>
                  </a:cubicBezTo>
                  <a:cubicBezTo>
                    <a:pt x="4226029" y="1649485"/>
                    <a:pt x="4273498" y="1589638"/>
                    <a:pt x="4347694" y="1408876"/>
                  </a:cubicBezTo>
                  <a:cubicBezTo>
                    <a:pt x="4421890" y="1228114"/>
                    <a:pt x="4645743" y="960252"/>
                    <a:pt x="4596120" y="925301"/>
                  </a:cubicBezTo>
                  <a:cubicBezTo>
                    <a:pt x="4546497" y="890350"/>
                    <a:pt x="4234643" y="967453"/>
                    <a:pt x="4049958" y="1199168"/>
                  </a:cubicBezTo>
                  <a:cubicBezTo>
                    <a:pt x="3865273" y="1430883"/>
                    <a:pt x="3615134" y="1947240"/>
                    <a:pt x="3488008" y="2315589"/>
                  </a:cubicBezTo>
                  <a:cubicBezTo>
                    <a:pt x="3360882" y="2683938"/>
                    <a:pt x="3319730" y="3112994"/>
                    <a:pt x="3287203" y="3409262"/>
                  </a:cubicBezTo>
                  <a:cubicBezTo>
                    <a:pt x="3254676" y="3705530"/>
                    <a:pt x="3308578" y="4020940"/>
                    <a:pt x="3292845" y="4093197"/>
                  </a:cubicBezTo>
                  <a:cubicBezTo>
                    <a:pt x="3277112" y="4165454"/>
                    <a:pt x="3240565" y="4029491"/>
                    <a:pt x="3192806" y="3842803"/>
                  </a:cubicBezTo>
                  <a:cubicBezTo>
                    <a:pt x="3145047" y="3656115"/>
                    <a:pt x="3139830" y="3338227"/>
                    <a:pt x="3006290" y="2973071"/>
                  </a:cubicBezTo>
                  <a:cubicBezTo>
                    <a:pt x="2872750" y="2607915"/>
                    <a:pt x="2552273" y="2033928"/>
                    <a:pt x="2391566" y="1651865"/>
                  </a:cubicBezTo>
                  <a:cubicBezTo>
                    <a:pt x="2230859" y="1269802"/>
                    <a:pt x="2111299" y="916399"/>
                    <a:pt x="2042048" y="680694"/>
                  </a:cubicBezTo>
                  <a:cubicBezTo>
                    <a:pt x="1972797" y="444989"/>
                    <a:pt x="2007484" y="350756"/>
                    <a:pt x="1976061" y="237634"/>
                  </a:cubicBezTo>
                  <a:cubicBezTo>
                    <a:pt x="1944638" y="124512"/>
                    <a:pt x="1903788" y="-18461"/>
                    <a:pt x="1853512" y="1964"/>
                  </a:cubicBezTo>
                  <a:cubicBezTo>
                    <a:pt x="1803236" y="22389"/>
                    <a:pt x="1732535" y="124513"/>
                    <a:pt x="1674403" y="360183"/>
                  </a:cubicBezTo>
                  <a:cubicBezTo>
                    <a:pt x="1616271" y="595853"/>
                    <a:pt x="1463871" y="1018488"/>
                    <a:pt x="1504721" y="1415985"/>
                  </a:cubicBezTo>
                  <a:cubicBezTo>
                    <a:pt x="1545571" y="1813482"/>
                    <a:pt x="1749369" y="2333527"/>
                    <a:pt x="1919500" y="2745164"/>
                  </a:cubicBezTo>
                  <a:cubicBezTo>
                    <a:pt x="2089631" y="3156801"/>
                    <a:pt x="2427541" y="3663497"/>
                    <a:pt x="2525505" y="3885807"/>
                  </a:cubicBezTo>
                  <a:cubicBezTo>
                    <a:pt x="2623469" y="4108117"/>
                    <a:pt x="2718262" y="4298985"/>
                    <a:pt x="2507282" y="4079026"/>
                  </a:cubicBezTo>
                  <a:cubicBezTo>
                    <a:pt x="2296302" y="3859067"/>
                    <a:pt x="1550837" y="2909343"/>
                    <a:pt x="1259624" y="2566055"/>
                  </a:cubicBezTo>
                  <a:cubicBezTo>
                    <a:pt x="968411" y="2222767"/>
                    <a:pt x="934399" y="2195267"/>
                    <a:pt x="760003" y="2019300"/>
                  </a:cubicBezTo>
                  <a:cubicBezTo>
                    <a:pt x="585607" y="1843333"/>
                    <a:pt x="304374" y="1573098"/>
                    <a:pt x="213248" y="1510253"/>
                  </a:cubicBezTo>
                  <a:cubicBezTo>
                    <a:pt x="122122" y="1447408"/>
                    <a:pt x="133120" y="1397131"/>
                    <a:pt x="213248" y="1642228"/>
                  </a:cubicBezTo>
                  <a:cubicBezTo>
                    <a:pt x="293376" y="1887325"/>
                    <a:pt x="514906" y="2570768"/>
                    <a:pt x="694015" y="2980834"/>
                  </a:cubicBezTo>
                  <a:cubicBezTo>
                    <a:pt x="873124" y="3390900"/>
                    <a:pt x="1008278" y="3796084"/>
                    <a:pt x="1287904" y="4102624"/>
                  </a:cubicBezTo>
                  <a:cubicBezTo>
                    <a:pt x="1567530" y="4409164"/>
                    <a:pt x="1794751" y="4563789"/>
                    <a:pt x="2042048" y="4715366"/>
                  </a:cubicBezTo>
                  <a:cubicBezTo>
                    <a:pt x="2289346" y="4866944"/>
                    <a:pt x="2735618" y="4956626"/>
                    <a:pt x="2771689" y="5012089"/>
                  </a:cubicBezTo>
                  <a:cubicBezTo>
                    <a:pt x="2807760" y="5067552"/>
                    <a:pt x="2472787" y="5070413"/>
                    <a:pt x="2258473" y="5048142"/>
                  </a:cubicBezTo>
                  <a:cubicBezTo>
                    <a:pt x="2044159" y="5025871"/>
                    <a:pt x="1735547" y="5021906"/>
                    <a:pt x="1485802" y="4878460"/>
                  </a:cubicBezTo>
                  <a:cubicBezTo>
                    <a:pt x="1236057" y="4735014"/>
                    <a:pt x="964240" y="4451888"/>
                    <a:pt x="760003" y="4187465"/>
                  </a:cubicBezTo>
                  <a:cubicBezTo>
                    <a:pt x="555766" y="3923042"/>
                    <a:pt x="386073" y="3502451"/>
                    <a:pt x="260382" y="3291919"/>
                  </a:cubicBezTo>
                  <a:cubicBezTo>
                    <a:pt x="134691" y="3081387"/>
                    <a:pt x="30997" y="2886566"/>
                    <a:pt x="5859" y="2924273"/>
                  </a:cubicBezTo>
                  <a:cubicBezTo>
                    <a:pt x="-19279" y="2961980"/>
                    <a:pt x="40424" y="3185082"/>
                    <a:pt x="109554" y="3518162"/>
                  </a:cubicBezTo>
                  <a:cubicBezTo>
                    <a:pt x="178684" y="3851242"/>
                    <a:pt x="277620" y="4591415"/>
                    <a:pt x="420638" y="4922756"/>
                  </a:cubicBezTo>
                  <a:cubicBezTo>
                    <a:pt x="563656" y="5254097"/>
                    <a:pt x="783838" y="5366376"/>
                    <a:pt x="967661" y="5506207"/>
                  </a:cubicBezTo>
                  <a:cubicBezTo>
                    <a:pt x="1151484" y="5646038"/>
                    <a:pt x="1295356" y="5724460"/>
                    <a:pt x="1523574" y="5761741"/>
                  </a:cubicBezTo>
                  <a:cubicBezTo>
                    <a:pt x="1751792" y="5799022"/>
                    <a:pt x="2010249" y="5766837"/>
                    <a:pt x="2336968" y="5729895"/>
                  </a:cubicBezTo>
                  <a:cubicBezTo>
                    <a:pt x="2663687" y="5692953"/>
                    <a:pt x="3256031" y="5564845"/>
                    <a:pt x="3483886" y="5540090"/>
                  </a:cubicBezTo>
                  <a:cubicBezTo>
                    <a:pt x="3711741" y="5515335"/>
                    <a:pt x="3700388" y="5471424"/>
                    <a:pt x="3704096" y="5581363"/>
                  </a:cubicBezTo>
                  <a:cubicBezTo>
                    <a:pt x="3707804" y="5691302"/>
                    <a:pt x="3541123" y="5997442"/>
                    <a:pt x="3506134" y="6199726"/>
                  </a:cubicBezTo>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Freeform: Shape 23">
            <a:extLst>
              <a:ext uri="{FF2B5EF4-FFF2-40B4-BE49-F238E27FC236}">
                <a16:creationId xmlns:a16="http://schemas.microsoft.com/office/drawing/2014/main" id="{6240163E-3848-3D91-9E26-43F48CD9E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54389" flipH="1">
            <a:off x="9951839" y="5851768"/>
            <a:ext cx="1483499" cy="864078"/>
          </a:xfrm>
          <a:custGeom>
            <a:avLst/>
            <a:gdLst>
              <a:gd name="connsiteX0" fmla="*/ 118939 w 1483499"/>
              <a:gd name="connsiteY0" fmla="*/ 357602 h 864078"/>
              <a:gd name="connsiteX1" fmla="*/ 29184 w 1483499"/>
              <a:gd name="connsiteY1" fmla="*/ 561956 h 864078"/>
              <a:gd name="connsiteX2" fmla="*/ 0 w 1483499"/>
              <a:gd name="connsiteY2" fmla="*/ 858119 h 864078"/>
              <a:gd name="connsiteX3" fmla="*/ 383501 w 1483499"/>
              <a:gd name="connsiteY3" fmla="*/ 843399 h 864078"/>
              <a:gd name="connsiteX4" fmla="*/ 435834 w 1483499"/>
              <a:gd name="connsiteY4" fmla="*/ 541039 h 864078"/>
              <a:gd name="connsiteX5" fmla="*/ 655123 w 1483499"/>
              <a:gd name="connsiteY5" fmla="*/ 381101 h 864078"/>
              <a:gd name="connsiteX6" fmla="*/ 915816 w 1483499"/>
              <a:gd name="connsiteY6" fmla="*/ 353453 h 864078"/>
              <a:gd name="connsiteX7" fmla="*/ 1194342 w 1483499"/>
              <a:gd name="connsiteY7" fmla="*/ 519661 h 864078"/>
              <a:gd name="connsiteX8" fmla="*/ 1244732 w 1483499"/>
              <a:gd name="connsiteY8" fmla="*/ 679924 h 864078"/>
              <a:gd name="connsiteX9" fmla="*/ 1247345 w 1483499"/>
              <a:gd name="connsiteY9" fmla="*/ 704357 h 864078"/>
              <a:gd name="connsiteX10" fmla="*/ 1483499 w 1483499"/>
              <a:gd name="connsiteY10" fmla="*/ 282498 h 864078"/>
              <a:gd name="connsiteX11" fmla="*/ 1464755 w 1483499"/>
              <a:gd name="connsiteY11" fmla="*/ 261535 h 864078"/>
              <a:gd name="connsiteX12" fmla="*/ 1321822 w 1483499"/>
              <a:gd name="connsiteY12" fmla="*/ 148314 h 864078"/>
              <a:gd name="connsiteX13" fmla="*/ 968286 w 1483499"/>
              <a:gd name="connsiteY13" fmla="*/ 6803 h 864078"/>
              <a:gd name="connsiteX14" fmla="*/ 306159 w 1483499"/>
              <a:gd name="connsiteY14" fmla="*/ 146959 h 864078"/>
              <a:gd name="connsiteX15" fmla="*/ 118939 w 1483499"/>
              <a:gd name="connsiteY15" fmla="*/ 357602 h 8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499" h="864078">
                <a:moveTo>
                  <a:pt x="118939" y="357602"/>
                </a:moveTo>
                <a:cubicBezTo>
                  <a:pt x="70729" y="438984"/>
                  <a:pt x="38762" y="519317"/>
                  <a:pt x="29184" y="561956"/>
                </a:cubicBezTo>
                <a:cubicBezTo>
                  <a:pt x="9205" y="691124"/>
                  <a:pt x="3659" y="777868"/>
                  <a:pt x="0" y="858119"/>
                </a:cubicBezTo>
                <a:cubicBezTo>
                  <a:pt x="43050" y="875090"/>
                  <a:pt x="264729" y="851218"/>
                  <a:pt x="383501" y="843399"/>
                </a:cubicBezTo>
                <a:cubicBezTo>
                  <a:pt x="382688" y="741253"/>
                  <a:pt x="390564" y="618088"/>
                  <a:pt x="435834" y="541039"/>
                </a:cubicBezTo>
                <a:cubicBezTo>
                  <a:pt x="481104" y="463989"/>
                  <a:pt x="575126" y="412364"/>
                  <a:pt x="655123" y="381101"/>
                </a:cubicBezTo>
                <a:cubicBezTo>
                  <a:pt x="735120" y="349837"/>
                  <a:pt x="825947" y="330359"/>
                  <a:pt x="915816" y="353453"/>
                </a:cubicBezTo>
                <a:cubicBezTo>
                  <a:pt x="1005686" y="376546"/>
                  <a:pt x="1136827" y="441863"/>
                  <a:pt x="1194342" y="519661"/>
                </a:cubicBezTo>
                <a:cubicBezTo>
                  <a:pt x="1223099" y="558560"/>
                  <a:pt x="1236767" y="620904"/>
                  <a:pt x="1244732" y="679924"/>
                </a:cubicBezTo>
                <a:lnTo>
                  <a:pt x="1247345" y="704357"/>
                </a:lnTo>
                <a:lnTo>
                  <a:pt x="1483499" y="282498"/>
                </a:lnTo>
                <a:lnTo>
                  <a:pt x="1464755" y="261535"/>
                </a:lnTo>
                <a:cubicBezTo>
                  <a:pt x="1421303" y="218985"/>
                  <a:pt x="1372360" y="181518"/>
                  <a:pt x="1321822" y="148314"/>
                </a:cubicBezTo>
                <a:cubicBezTo>
                  <a:pt x="1220748" y="81906"/>
                  <a:pt x="1109580" y="8843"/>
                  <a:pt x="968286" y="6803"/>
                </a:cubicBezTo>
                <a:cubicBezTo>
                  <a:pt x="704627" y="-21207"/>
                  <a:pt x="493746" y="39565"/>
                  <a:pt x="306159" y="146959"/>
                </a:cubicBezTo>
                <a:cubicBezTo>
                  <a:pt x="231605" y="193790"/>
                  <a:pt x="167150" y="276220"/>
                  <a:pt x="118939" y="357602"/>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25">
            <a:extLst>
              <a:ext uri="{FF2B5EF4-FFF2-40B4-BE49-F238E27FC236}">
                <a16:creationId xmlns:a16="http://schemas.microsoft.com/office/drawing/2014/main" id="{8C291E03-47B8-2C49-17BB-E2A69E286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757388" flipV="1">
            <a:off x="11217242" y="3375189"/>
            <a:ext cx="988435" cy="1133853"/>
          </a:xfrm>
          <a:custGeom>
            <a:avLst/>
            <a:gdLst>
              <a:gd name="connsiteX0" fmla="*/ 852582 w 988435"/>
              <a:gd name="connsiteY0" fmla="*/ 1138 h 1133853"/>
              <a:gd name="connsiteX1" fmla="*/ 533641 w 988435"/>
              <a:gd name="connsiteY1" fmla="*/ 745634 h 1133853"/>
              <a:gd name="connsiteX2" fmla="*/ 132838 w 988435"/>
              <a:gd name="connsiteY2" fmla="*/ 280125 h 1133853"/>
              <a:gd name="connsiteX3" fmla="*/ 87644 w 988435"/>
              <a:gd name="connsiteY3" fmla="*/ 240882 h 1133853"/>
              <a:gd name="connsiteX4" fmla="*/ 0 w 988435"/>
              <a:gd name="connsiteY4" fmla="*/ 547413 h 1133853"/>
              <a:gd name="connsiteX5" fmla="*/ 2416 w 988435"/>
              <a:gd name="connsiteY5" fmla="*/ 558123 h 1133853"/>
              <a:gd name="connsiteX6" fmla="*/ 50224 w 988435"/>
              <a:gd name="connsiteY6" fmla="*/ 752428 h 1133853"/>
              <a:gd name="connsiteX7" fmla="*/ 236919 w 988435"/>
              <a:gd name="connsiteY7" fmla="*/ 1086210 h 1133853"/>
              <a:gd name="connsiteX8" fmla="*/ 624179 w 988435"/>
              <a:gd name="connsiteY8" fmla="*/ 1122761 h 1133853"/>
              <a:gd name="connsiteX9" fmla="*/ 873144 w 988435"/>
              <a:gd name="connsiteY9" fmla="*/ 1000412 h 1133853"/>
              <a:gd name="connsiteX10" fmla="*/ 988417 w 988435"/>
              <a:gd name="connsiteY10" fmla="*/ 706019 h 1133853"/>
              <a:gd name="connsiteX11" fmla="*/ 956692 w 988435"/>
              <a:gd name="connsiteY11" fmla="*/ 465333 h 1133853"/>
              <a:gd name="connsiteX12" fmla="*/ 852582 w 988435"/>
              <a:gd name="connsiteY12" fmla="*/ 1138 h 113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8435" h="1133853">
                <a:moveTo>
                  <a:pt x="852582" y="1138"/>
                </a:moveTo>
                <a:cubicBezTo>
                  <a:pt x="839056" y="-17121"/>
                  <a:pt x="639955" y="497468"/>
                  <a:pt x="533641" y="745634"/>
                </a:cubicBezTo>
                <a:cubicBezTo>
                  <a:pt x="415829" y="614785"/>
                  <a:pt x="265549" y="409096"/>
                  <a:pt x="132838" y="280125"/>
                </a:cubicBezTo>
                <a:lnTo>
                  <a:pt x="87644" y="240882"/>
                </a:lnTo>
                <a:lnTo>
                  <a:pt x="0" y="547413"/>
                </a:lnTo>
                <a:lnTo>
                  <a:pt x="2416" y="558123"/>
                </a:lnTo>
                <a:cubicBezTo>
                  <a:pt x="20254" y="635417"/>
                  <a:pt x="37377" y="704518"/>
                  <a:pt x="50224" y="752428"/>
                </a:cubicBezTo>
                <a:cubicBezTo>
                  <a:pt x="68124" y="829209"/>
                  <a:pt x="141259" y="1024488"/>
                  <a:pt x="236919" y="1086210"/>
                </a:cubicBezTo>
                <a:cubicBezTo>
                  <a:pt x="332578" y="1147932"/>
                  <a:pt x="518142" y="1137060"/>
                  <a:pt x="624179" y="1122761"/>
                </a:cubicBezTo>
                <a:cubicBezTo>
                  <a:pt x="730216" y="1108461"/>
                  <a:pt x="817689" y="1063761"/>
                  <a:pt x="873144" y="1000412"/>
                </a:cubicBezTo>
                <a:cubicBezTo>
                  <a:pt x="964543" y="906990"/>
                  <a:pt x="989216" y="866321"/>
                  <a:pt x="988417" y="706019"/>
                </a:cubicBezTo>
                <a:lnTo>
                  <a:pt x="956692" y="465333"/>
                </a:lnTo>
                <a:cubicBezTo>
                  <a:pt x="936031" y="284221"/>
                  <a:pt x="859777" y="-20964"/>
                  <a:pt x="852582" y="1138"/>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8" name="Group 57">
            <a:extLst>
              <a:ext uri="{FF2B5EF4-FFF2-40B4-BE49-F238E27FC236}">
                <a16:creationId xmlns:a16="http://schemas.microsoft.com/office/drawing/2014/main" id="{9EBAF456-F324-3991-9201-CD61314FF9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85051" y="6157201"/>
            <a:ext cx="424518" cy="405093"/>
            <a:chOff x="8585051" y="6157201"/>
            <a:chExt cx="424518" cy="405093"/>
          </a:xfrm>
        </p:grpSpPr>
        <p:sp>
          <p:nvSpPr>
            <p:cNvPr id="29" name="Freeform: Shape 28">
              <a:extLst>
                <a:ext uri="{FF2B5EF4-FFF2-40B4-BE49-F238E27FC236}">
                  <a16:creationId xmlns:a16="http://schemas.microsoft.com/office/drawing/2014/main" id="{8648F651-E3C5-5AE2-C718-2461215A80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488119" flipH="1">
              <a:off x="8585051" y="6157201"/>
              <a:ext cx="424518" cy="405093"/>
            </a:xfrm>
            <a:custGeom>
              <a:avLst/>
              <a:gdLst>
                <a:gd name="connsiteX0" fmla="*/ 845218 w 2601267"/>
                <a:gd name="connsiteY0" fmla="*/ 6508 h 3247197"/>
                <a:gd name="connsiteX1" fmla="*/ 666313 w 2601267"/>
                <a:gd name="connsiteY1" fmla="*/ 158908 h 3247197"/>
                <a:gd name="connsiteX2" fmla="*/ 778957 w 2601267"/>
                <a:gd name="connsiteY2" fmla="*/ 3213534 h 3247197"/>
                <a:gd name="connsiteX3" fmla="*/ 1415061 w 2601267"/>
                <a:gd name="connsiteY3" fmla="*/ 3240039 h 3247197"/>
                <a:gd name="connsiteX4" fmla="*/ 1965026 w 2601267"/>
                <a:gd name="connsiteY4" fmla="*/ 2994874 h 3247197"/>
                <a:gd name="connsiteX5" fmla="*/ 2521618 w 2601267"/>
                <a:gd name="connsiteY5" fmla="*/ 2179865 h 3247197"/>
                <a:gd name="connsiteX6" fmla="*/ 2601131 w 2601267"/>
                <a:gd name="connsiteY6" fmla="*/ 1722665 h 3247197"/>
                <a:gd name="connsiteX7" fmla="*/ 2501739 w 2601267"/>
                <a:gd name="connsiteY7" fmla="*/ 1238960 h 3247197"/>
                <a:gd name="connsiteX8" fmla="*/ 2276452 w 2601267"/>
                <a:gd name="connsiteY8" fmla="*/ 801639 h 3247197"/>
                <a:gd name="connsiteX9" fmla="*/ 1627096 w 2601267"/>
                <a:gd name="connsiteY9" fmla="*/ 198665 h 3247197"/>
                <a:gd name="connsiteX10" fmla="*/ 1415061 w 2601267"/>
                <a:gd name="connsiteY10" fmla="*/ 132404 h 3247197"/>
                <a:gd name="connsiteX11" fmla="*/ 1189774 w 2601267"/>
                <a:gd name="connsiteY11" fmla="*/ 79395 h 3247197"/>
                <a:gd name="connsiteX12" fmla="*/ 1024122 w 2601267"/>
                <a:gd name="connsiteY12" fmla="*/ 46265 h 3247197"/>
                <a:gd name="connsiteX13" fmla="*/ 878348 w 2601267"/>
                <a:gd name="connsiteY13" fmla="*/ 52891 h 3247197"/>
                <a:gd name="connsiteX14" fmla="*/ 818713 w 2601267"/>
                <a:gd name="connsiteY14" fmla="*/ 26387 h 3247197"/>
                <a:gd name="connsiteX15" fmla="*/ 845218 w 2601267"/>
                <a:gd name="connsiteY15" fmla="*/ 6508 h 3247197"/>
                <a:gd name="connsiteX0" fmla="*/ 1205667 w 2961716"/>
                <a:gd name="connsiteY0" fmla="*/ 75319 h 3445468"/>
                <a:gd name="connsiteX1" fmla="*/ 72605 w 2961716"/>
                <a:gd name="connsiteY1" fmla="*/ 1175249 h 3445468"/>
                <a:gd name="connsiteX2" fmla="*/ 1139406 w 2961716"/>
                <a:gd name="connsiteY2" fmla="*/ 3282345 h 3445468"/>
                <a:gd name="connsiteX3" fmla="*/ 1775510 w 2961716"/>
                <a:gd name="connsiteY3" fmla="*/ 3308850 h 3445468"/>
                <a:gd name="connsiteX4" fmla="*/ 2325475 w 2961716"/>
                <a:gd name="connsiteY4" fmla="*/ 3063685 h 3445468"/>
                <a:gd name="connsiteX5" fmla="*/ 2882067 w 2961716"/>
                <a:gd name="connsiteY5" fmla="*/ 2248676 h 3445468"/>
                <a:gd name="connsiteX6" fmla="*/ 2961580 w 2961716"/>
                <a:gd name="connsiteY6" fmla="*/ 1791476 h 3445468"/>
                <a:gd name="connsiteX7" fmla="*/ 2862188 w 2961716"/>
                <a:gd name="connsiteY7" fmla="*/ 1307771 h 3445468"/>
                <a:gd name="connsiteX8" fmla="*/ 2636901 w 2961716"/>
                <a:gd name="connsiteY8" fmla="*/ 870450 h 3445468"/>
                <a:gd name="connsiteX9" fmla="*/ 1987545 w 2961716"/>
                <a:gd name="connsiteY9" fmla="*/ 267476 h 3445468"/>
                <a:gd name="connsiteX10" fmla="*/ 1775510 w 2961716"/>
                <a:gd name="connsiteY10" fmla="*/ 201215 h 3445468"/>
                <a:gd name="connsiteX11" fmla="*/ 1550223 w 2961716"/>
                <a:gd name="connsiteY11" fmla="*/ 148206 h 3445468"/>
                <a:gd name="connsiteX12" fmla="*/ 1384571 w 2961716"/>
                <a:gd name="connsiteY12" fmla="*/ 115076 h 3445468"/>
                <a:gd name="connsiteX13" fmla="*/ 1238797 w 2961716"/>
                <a:gd name="connsiteY13" fmla="*/ 121702 h 3445468"/>
                <a:gd name="connsiteX14" fmla="*/ 1179162 w 2961716"/>
                <a:gd name="connsiteY14" fmla="*/ 95198 h 3445468"/>
                <a:gd name="connsiteX15" fmla="*/ 1205667 w 2961716"/>
                <a:gd name="connsiteY15" fmla="*/ 75319 h 3445468"/>
                <a:gd name="connsiteX0" fmla="*/ 1237442 w 2993491"/>
                <a:gd name="connsiteY0" fmla="*/ 75319 h 3308850"/>
                <a:gd name="connsiteX1" fmla="*/ 104380 w 2993491"/>
                <a:gd name="connsiteY1" fmla="*/ 1175249 h 3308850"/>
                <a:gd name="connsiteX2" fmla="*/ 243528 w 2993491"/>
                <a:gd name="connsiteY2" fmla="*/ 2878153 h 3308850"/>
                <a:gd name="connsiteX3" fmla="*/ 1807285 w 2993491"/>
                <a:gd name="connsiteY3" fmla="*/ 3308850 h 3308850"/>
                <a:gd name="connsiteX4" fmla="*/ 2357250 w 2993491"/>
                <a:gd name="connsiteY4" fmla="*/ 3063685 h 3308850"/>
                <a:gd name="connsiteX5" fmla="*/ 2913842 w 2993491"/>
                <a:gd name="connsiteY5" fmla="*/ 2248676 h 3308850"/>
                <a:gd name="connsiteX6" fmla="*/ 2993355 w 2993491"/>
                <a:gd name="connsiteY6" fmla="*/ 1791476 h 3308850"/>
                <a:gd name="connsiteX7" fmla="*/ 2893963 w 2993491"/>
                <a:gd name="connsiteY7" fmla="*/ 1307771 h 3308850"/>
                <a:gd name="connsiteX8" fmla="*/ 2668676 w 2993491"/>
                <a:gd name="connsiteY8" fmla="*/ 870450 h 3308850"/>
                <a:gd name="connsiteX9" fmla="*/ 2019320 w 2993491"/>
                <a:gd name="connsiteY9" fmla="*/ 267476 h 3308850"/>
                <a:gd name="connsiteX10" fmla="*/ 1807285 w 2993491"/>
                <a:gd name="connsiteY10" fmla="*/ 201215 h 3308850"/>
                <a:gd name="connsiteX11" fmla="*/ 1581998 w 2993491"/>
                <a:gd name="connsiteY11" fmla="*/ 148206 h 3308850"/>
                <a:gd name="connsiteX12" fmla="*/ 1416346 w 2993491"/>
                <a:gd name="connsiteY12" fmla="*/ 115076 h 3308850"/>
                <a:gd name="connsiteX13" fmla="*/ 1270572 w 2993491"/>
                <a:gd name="connsiteY13" fmla="*/ 121702 h 3308850"/>
                <a:gd name="connsiteX14" fmla="*/ 1210937 w 2993491"/>
                <a:gd name="connsiteY14" fmla="*/ 95198 h 3308850"/>
                <a:gd name="connsiteX15" fmla="*/ 1237442 w 2993491"/>
                <a:gd name="connsiteY15" fmla="*/ 75319 h 3308850"/>
                <a:gd name="connsiteX0" fmla="*/ 1209047 w 2991601"/>
                <a:gd name="connsiteY0" fmla="*/ 0 h 3213652"/>
                <a:gd name="connsiteX1" fmla="*/ 102490 w 2991601"/>
                <a:gd name="connsiteY1" fmla="*/ 1080051 h 3213652"/>
                <a:gd name="connsiteX2" fmla="*/ 241638 w 2991601"/>
                <a:gd name="connsiteY2" fmla="*/ 2782955 h 3213652"/>
                <a:gd name="connsiteX3" fmla="*/ 1805395 w 2991601"/>
                <a:gd name="connsiteY3" fmla="*/ 3213652 h 3213652"/>
                <a:gd name="connsiteX4" fmla="*/ 2355360 w 2991601"/>
                <a:gd name="connsiteY4" fmla="*/ 2968487 h 3213652"/>
                <a:gd name="connsiteX5" fmla="*/ 2911952 w 2991601"/>
                <a:gd name="connsiteY5" fmla="*/ 2153478 h 3213652"/>
                <a:gd name="connsiteX6" fmla="*/ 2991465 w 2991601"/>
                <a:gd name="connsiteY6" fmla="*/ 1696278 h 3213652"/>
                <a:gd name="connsiteX7" fmla="*/ 2892073 w 2991601"/>
                <a:gd name="connsiteY7" fmla="*/ 1212573 h 3213652"/>
                <a:gd name="connsiteX8" fmla="*/ 2666786 w 2991601"/>
                <a:gd name="connsiteY8" fmla="*/ 775252 h 3213652"/>
                <a:gd name="connsiteX9" fmla="*/ 2017430 w 2991601"/>
                <a:gd name="connsiteY9" fmla="*/ 172278 h 3213652"/>
                <a:gd name="connsiteX10" fmla="*/ 1805395 w 2991601"/>
                <a:gd name="connsiteY10" fmla="*/ 106017 h 3213652"/>
                <a:gd name="connsiteX11" fmla="*/ 1580108 w 2991601"/>
                <a:gd name="connsiteY11" fmla="*/ 53008 h 3213652"/>
                <a:gd name="connsiteX12" fmla="*/ 1414456 w 2991601"/>
                <a:gd name="connsiteY12" fmla="*/ 19878 h 3213652"/>
                <a:gd name="connsiteX13" fmla="*/ 1268682 w 2991601"/>
                <a:gd name="connsiteY13" fmla="*/ 26504 h 3213652"/>
                <a:gd name="connsiteX14" fmla="*/ 1209047 w 2991601"/>
                <a:gd name="connsiteY14" fmla="*/ 0 h 3213652"/>
                <a:gd name="connsiteX0" fmla="*/ 564076 w 2949603"/>
                <a:gd name="connsiteY0" fmla="*/ 153160 h 3201160"/>
                <a:gd name="connsiteX1" fmla="*/ 60492 w 2949603"/>
                <a:gd name="connsiteY1" fmla="*/ 1067559 h 3201160"/>
                <a:gd name="connsiteX2" fmla="*/ 199640 w 2949603"/>
                <a:gd name="connsiteY2" fmla="*/ 2770463 h 3201160"/>
                <a:gd name="connsiteX3" fmla="*/ 1763397 w 2949603"/>
                <a:gd name="connsiteY3" fmla="*/ 3201160 h 3201160"/>
                <a:gd name="connsiteX4" fmla="*/ 2313362 w 2949603"/>
                <a:gd name="connsiteY4" fmla="*/ 2955995 h 3201160"/>
                <a:gd name="connsiteX5" fmla="*/ 2869954 w 2949603"/>
                <a:gd name="connsiteY5" fmla="*/ 2140986 h 3201160"/>
                <a:gd name="connsiteX6" fmla="*/ 2949467 w 2949603"/>
                <a:gd name="connsiteY6" fmla="*/ 1683786 h 3201160"/>
                <a:gd name="connsiteX7" fmla="*/ 2850075 w 2949603"/>
                <a:gd name="connsiteY7" fmla="*/ 1200081 h 3201160"/>
                <a:gd name="connsiteX8" fmla="*/ 2624788 w 2949603"/>
                <a:gd name="connsiteY8" fmla="*/ 762760 h 3201160"/>
                <a:gd name="connsiteX9" fmla="*/ 1975432 w 2949603"/>
                <a:gd name="connsiteY9" fmla="*/ 159786 h 3201160"/>
                <a:gd name="connsiteX10" fmla="*/ 1763397 w 2949603"/>
                <a:gd name="connsiteY10" fmla="*/ 93525 h 3201160"/>
                <a:gd name="connsiteX11" fmla="*/ 1538110 w 2949603"/>
                <a:gd name="connsiteY11" fmla="*/ 40516 h 3201160"/>
                <a:gd name="connsiteX12" fmla="*/ 1372458 w 2949603"/>
                <a:gd name="connsiteY12" fmla="*/ 7386 h 3201160"/>
                <a:gd name="connsiteX13" fmla="*/ 1226684 w 2949603"/>
                <a:gd name="connsiteY13" fmla="*/ 14012 h 3201160"/>
                <a:gd name="connsiteX14" fmla="*/ 564076 w 2949603"/>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624788 w 2949538"/>
                <a:gd name="connsiteY8" fmla="*/ 762760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595248 w 2949538"/>
                <a:gd name="connsiteY8" fmla="*/ 653943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44905 h 3192905"/>
                <a:gd name="connsiteX1" fmla="*/ 60492 w 2949538"/>
                <a:gd name="connsiteY1" fmla="*/ 1059304 h 3192905"/>
                <a:gd name="connsiteX2" fmla="*/ 199640 w 2949538"/>
                <a:gd name="connsiteY2" fmla="*/ 2762208 h 3192905"/>
                <a:gd name="connsiteX3" fmla="*/ 1763397 w 2949538"/>
                <a:gd name="connsiteY3" fmla="*/ 3192905 h 3192905"/>
                <a:gd name="connsiteX4" fmla="*/ 2313362 w 2949538"/>
                <a:gd name="connsiteY4" fmla="*/ 2947740 h 3192905"/>
                <a:gd name="connsiteX5" fmla="*/ 2869954 w 2949538"/>
                <a:gd name="connsiteY5" fmla="*/ 2132731 h 3192905"/>
                <a:gd name="connsiteX6" fmla="*/ 2949467 w 2949538"/>
                <a:gd name="connsiteY6" fmla="*/ 1675531 h 3192905"/>
                <a:gd name="connsiteX7" fmla="*/ 2855983 w 2949538"/>
                <a:gd name="connsiteY7" fmla="*/ 1076963 h 3192905"/>
                <a:gd name="connsiteX8" fmla="*/ 2595248 w 2949538"/>
                <a:gd name="connsiteY8" fmla="*/ 645688 h 3192905"/>
                <a:gd name="connsiteX9" fmla="*/ 1975432 w 2949538"/>
                <a:gd name="connsiteY9" fmla="*/ 151531 h 3192905"/>
                <a:gd name="connsiteX10" fmla="*/ 1763397 w 2949538"/>
                <a:gd name="connsiteY10" fmla="*/ 85270 h 3192905"/>
                <a:gd name="connsiteX11" fmla="*/ 1538110 w 2949538"/>
                <a:gd name="connsiteY11" fmla="*/ 32261 h 3192905"/>
                <a:gd name="connsiteX12" fmla="*/ 1226684 w 2949538"/>
                <a:gd name="connsiteY12" fmla="*/ 5757 h 3192905"/>
                <a:gd name="connsiteX13" fmla="*/ 564076 w 2949538"/>
                <a:gd name="connsiteY13" fmla="*/ 144905 h 3192905"/>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678882 w 3064344"/>
                <a:gd name="connsiteY0" fmla="*/ 146377 h 3194377"/>
                <a:gd name="connsiteX1" fmla="*/ 23660 w 3064344"/>
                <a:gd name="connsiteY1" fmla="*/ 1451714 h 3194377"/>
                <a:gd name="connsiteX2" fmla="*/ 314446 w 3064344"/>
                <a:gd name="connsiteY2" fmla="*/ 2763680 h 3194377"/>
                <a:gd name="connsiteX3" fmla="*/ 1878203 w 3064344"/>
                <a:gd name="connsiteY3" fmla="*/ 3194377 h 3194377"/>
                <a:gd name="connsiteX4" fmla="*/ 2428168 w 3064344"/>
                <a:gd name="connsiteY4" fmla="*/ 2949212 h 3194377"/>
                <a:gd name="connsiteX5" fmla="*/ 2984760 w 3064344"/>
                <a:gd name="connsiteY5" fmla="*/ 2134203 h 3194377"/>
                <a:gd name="connsiteX6" fmla="*/ 3064273 w 3064344"/>
                <a:gd name="connsiteY6" fmla="*/ 1677003 h 3194377"/>
                <a:gd name="connsiteX7" fmla="*/ 2970789 w 3064344"/>
                <a:gd name="connsiteY7" fmla="*/ 1078435 h 3194377"/>
                <a:gd name="connsiteX8" fmla="*/ 2710054 w 3064344"/>
                <a:gd name="connsiteY8" fmla="*/ 647160 h 3194377"/>
                <a:gd name="connsiteX9" fmla="*/ 2090238 w 3064344"/>
                <a:gd name="connsiteY9" fmla="*/ 153003 h 3194377"/>
                <a:gd name="connsiteX10" fmla="*/ 1652916 w 3064344"/>
                <a:gd name="connsiteY10" fmla="*/ 33733 h 3194377"/>
                <a:gd name="connsiteX11" fmla="*/ 1341490 w 3064344"/>
                <a:gd name="connsiteY11" fmla="*/ 7229 h 3194377"/>
                <a:gd name="connsiteX12" fmla="*/ 678882 w 3064344"/>
                <a:gd name="connsiteY12" fmla="*/ 146377 h 3194377"/>
                <a:gd name="connsiteX0" fmla="*/ 655721 w 3041183"/>
                <a:gd name="connsiteY0" fmla="*/ 146377 h 3194377"/>
                <a:gd name="connsiteX1" fmla="*/ 499 w 3041183"/>
                <a:gd name="connsiteY1" fmla="*/ 1451714 h 3194377"/>
                <a:gd name="connsiteX2" fmla="*/ 291285 w 3041183"/>
                <a:gd name="connsiteY2" fmla="*/ 2763680 h 3194377"/>
                <a:gd name="connsiteX3" fmla="*/ 1855042 w 3041183"/>
                <a:gd name="connsiteY3" fmla="*/ 3194377 h 3194377"/>
                <a:gd name="connsiteX4" fmla="*/ 2405007 w 3041183"/>
                <a:gd name="connsiteY4" fmla="*/ 2949212 h 3194377"/>
                <a:gd name="connsiteX5" fmla="*/ 2961599 w 3041183"/>
                <a:gd name="connsiteY5" fmla="*/ 2134203 h 3194377"/>
                <a:gd name="connsiteX6" fmla="*/ 3041112 w 3041183"/>
                <a:gd name="connsiteY6" fmla="*/ 1677003 h 3194377"/>
                <a:gd name="connsiteX7" fmla="*/ 2947628 w 3041183"/>
                <a:gd name="connsiteY7" fmla="*/ 1078435 h 3194377"/>
                <a:gd name="connsiteX8" fmla="*/ 2686893 w 3041183"/>
                <a:gd name="connsiteY8" fmla="*/ 647160 h 3194377"/>
                <a:gd name="connsiteX9" fmla="*/ 2067077 w 3041183"/>
                <a:gd name="connsiteY9" fmla="*/ 153003 h 3194377"/>
                <a:gd name="connsiteX10" fmla="*/ 1629755 w 3041183"/>
                <a:gd name="connsiteY10" fmla="*/ 33733 h 3194377"/>
                <a:gd name="connsiteX11" fmla="*/ 1318329 w 3041183"/>
                <a:gd name="connsiteY11" fmla="*/ 7229 h 3194377"/>
                <a:gd name="connsiteX12" fmla="*/ 655721 w 3041183"/>
                <a:gd name="connsiteY12" fmla="*/ 146377 h 3194377"/>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896817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09741"/>
                <a:gd name="connsiteX1" fmla="*/ 498 w 3041182"/>
                <a:gd name="connsiteY1" fmla="*/ 1451714 h 3109741"/>
                <a:gd name="connsiteX2" fmla="*/ 291284 w 3041182"/>
                <a:gd name="connsiteY2" fmla="*/ 2763680 h 3109741"/>
                <a:gd name="connsiteX3" fmla="*/ 1518287 w 3041182"/>
                <a:gd name="connsiteY3" fmla="*/ 3109741 h 3109741"/>
                <a:gd name="connsiteX4" fmla="*/ 2405006 w 3041182"/>
                <a:gd name="connsiteY4" fmla="*/ 2896817 h 3109741"/>
                <a:gd name="connsiteX5" fmla="*/ 2961598 w 3041182"/>
                <a:gd name="connsiteY5" fmla="*/ 2134203 h 3109741"/>
                <a:gd name="connsiteX6" fmla="*/ 3041111 w 3041182"/>
                <a:gd name="connsiteY6" fmla="*/ 1677003 h 3109741"/>
                <a:gd name="connsiteX7" fmla="*/ 2947627 w 3041182"/>
                <a:gd name="connsiteY7" fmla="*/ 1078435 h 3109741"/>
                <a:gd name="connsiteX8" fmla="*/ 2686892 w 3041182"/>
                <a:gd name="connsiteY8" fmla="*/ 647160 h 3109741"/>
                <a:gd name="connsiteX9" fmla="*/ 2067076 w 3041182"/>
                <a:gd name="connsiteY9" fmla="*/ 153003 h 3109741"/>
                <a:gd name="connsiteX10" fmla="*/ 1629754 w 3041182"/>
                <a:gd name="connsiteY10" fmla="*/ 33733 h 3109741"/>
                <a:gd name="connsiteX11" fmla="*/ 1318328 w 3041182"/>
                <a:gd name="connsiteY11" fmla="*/ 7229 h 3109741"/>
                <a:gd name="connsiteX12" fmla="*/ 655720 w 3041182"/>
                <a:gd name="connsiteY12" fmla="*/ 146377 h 3109741"/>
                <a:gd name="connsiteX0" fmla="*/ 683078 w 3068540"/>
                <a:gd name="connsiteY0" fmla="*/ 146377 h 3109741"/>
                <a:gd name="connsiteX1" fmla="*/ 27856 w 3068540"/>
                <a:gd name="connsiteY1" fmla="*/ 1451714 h 3109741"/>
                <a:gd name="connsiteX2" fmla="*/ 265470 w 3068540"/>
                <a:gd name="connsiteY2" fmla="*/ 2550075 h 3109741"/>
                <a:gd name="connsiteX3" fmla="*/ 1545645 w 3068540"/>
                <a:gd name="connsiteY3" fmla="*/ 3109741 h 3109741"/>
                <a:gd name="connsiteX4" fmla="*/ 2432364 w 3068540"/>
                <a:gd name="connsiteY4" fmla="*/ 2896817 h 3109741"/>
                <a:gd name="connsiteX5" fmla="*/ 2988956 w 3068540"/>
                <a:gd name="connsiteY5" fmla="*/ 2134203 h 3109741"/>
                <a:gd name="connsiteX6" fmla="*/ 3068469 w 3068540"/>
                <a:gd name="connsiteY6" fmla="*/ 1677003 h 3109741"/>
                <a:gd name="connsiteX7" fmla="*/ 2974985 w 3068540"/>
                <a:gd name="connsiteY7" fmla="*/ 1078435 h 3109741"/>
                <a:gd name="connsiteX8" fmla="*/ 2714250 w 3068540"/>
                <a:gd name="connsiteY8" fmla="*/ 647160 h 3109741"/>
                <a:gd name="connsiteX9" fmla="*/ 2094434 w 3068540"/>
                <a:gd name="connsiteY9" fmla="*/ 153003 h 3109741"/>
                <a:gd name="connsiteX10" fmla="*/ 1657112 w 3068540"/>
                <a:gd name="connsiteY10" fmla="*/ 33733 h 3109741"/>
                <a:gd name="connsiteX11" fmla="*/ 1345686 w 3068540"/>
                <a:gd name="connsiteY11" fmla="*/ 7229 h 3109741"/>
                <a:gd name="connsiteX12" fmla="*/ 683078 w 3068540"/>
                <a:gd name="connsiteY12" fmla="*/ 146377 h 3109741"/>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3148 h 3108956"/>
                <a:gd name="connsiteX1" fmla="*/ 27856 w 3068540"/>
                <a:gd name="connsiteY1" fmla="*/ 1448485 h 3108956"/>
                <a:gd name="connsiteX2" fmla="*/ 265470 w 3068540"/>
                <a:gd name="connsiteY2" fmla="*/ 2546846 h 3108956"/>
                <a:gd name="connsiteX3" fmla="*/ 1545645 w 3068540"/>
                <a:gd name="connsiteY3" fmla="*/ 3106512 h 3108956"/>
                <a:gd name="connsiteX4" fmla="*/ 2432364 w 3068540"/>
                <a:gd name="connsiteY4" fmla="*/ 2893588 h 3108956"/>
                <a:gd name="connsiteX5" fmla="*/ 2988956 w 3068540"/>
                <a:gd name="connsiteY5" fmla="*/ 2130974 h 3108956"/>
                <a:gd name="connsiteX6" fmla="*/ 3068469 w 3068540"/>
                <a:gd name="connsiteY6" fmla="*/ 1673774 h 3108956"/>
                <a:gd name="connsiteX7" fmla="*/ 2974985 w 3068540"/>
                <a:gd name="connsiteY7" fmla="*/ 1075206 h 3108956"/>
                <a:gd name="connsiteX8" fmla="*/ 2714250 w 3068540"/>
                <a:gd name="connsiteY8" fmla="*/ 643931 h 3108956"/>
                <a:gd name="connsiteX9" fmla="*/ 2094434 w 3068540"/>
                <a:gd name="connsiteY9" fmla="*/ 149774 h 3108956"/>
                <a:gd name="connsiteX10" fmla="*/ 1345686 w 3068540"/>
                <a:gd name="connsiteY10" fmla="*/ 4000 h 3108956"/>
                <a:gd name="connsiteX11" fmla="*/ 683078 w 3068540"/>
                <a:gd name="connsiteY11" fmla="*/ 143148 h 3108956"/>
                <a:gd name="connsiteX0" fmla="*/ 683078 w 3082038"/>
                <a:gd name="connsiteY0" fmla="*/ 143148 h 3108956"/>
                <a:gd name="connsiteX1" fmla="*/ 27856 w 3082038"/>
                <a:gd name="connsiteY1" fmla="*/ 1448485 h 3108956"/>
                <a:gd name="connsiteX2" fmla="*/ 265470 w 3082038"/>
                <a:gd name="connsiteY2" fmla="*/ 2546846 h 3108956"/>
                <a:gd name="connsiteX3" fmla="*/ 1545645 w 3082038"/>
                <a:gd name="connsiteY3" fmla="*/ 3106512 h 3108956"/>
                <a:gd name="connsiteX4" fmla="*/ 2432364 w 3082038"/>
                <a:gd name="connsiteY4" fmla="*/ 2893588 h 3108956"/>
                <a:gd name="connsiteX5" fmla="*/ 2988956 w 3082038"/>
                <a:gd name="connsiteY5" fmla="*/ 2130974 h 3108956"/>
                <a:gd name="connsiteX6" fmla="*/ 3068469 w 3082038"/>
                <a:gd name="connsiteY6" fmla="*/ 1673774 h 3108956"/>
                <a:gd name="connsiteX7" fmla="*/ 2974985 w 3082038"/>
                <a:gd name="connsiteY7" fmla="*/ 1075206 h 3108956"/>
                <a:gd name="connsiteX8" fmla="*/ 2094434 w 3082038"/>
                <a:gd name="connsiteY8" fmla="*/ 149774 h 3108956"/>
                <a:gd name="connsiteX9" fmla="*/ 1345686 w 3082038"/>
                <a:gd name="connsiteY9" fmla="*/ 4000 h 3108956"/>
                <a:gd name="connsiteX10" fmla="*/ 683078 w 3082038"/>
                <a:gd name="connsiteY10" fmla="*/ 143148 h 3108956"/>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2988956 w 3082038"/>
                <a:gd name="connsiteY5" fmla="*/ 2125306 h 3103288"/>
                <a:gd name="connsiteX6" fmla="*/ 3068469 w 3082038"/>
                <a:gd name="connsiteY6" fmla="*/ 1668106 h 3103288"/>
                <a:gd name="connsiteX7" fmla="*/ 2974985 w 3082038"/>
                <a:gd name="connsiteY7" fmla="*/ 1069538 h 3103288"/>
                <a:gd name="connsiteX8" fmla="*/ 2094434 w 3082038"/>
                <a:gd name="connsiteY8" fmla="*/ 144106 h 3103288"/>
                <a:gd name="connsiteX9" fmla="*/ 683078 w 3082038"/>
                <a:gd name="connsiteY9" fmla="*/ 137480 h 3103288"/>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3068469 w 3082038"/>
                <a:gd name="connsiteY5" fmla="*/ 1668106 h 3103288"/>
                <a:gd name="connsiteX6" fmla="*/ 2974985 w 3082038"/>
                <a:gd name="connsiteY6" fmla="*/ 1069538 h 3103288"/>
                <a:gd name="connsiteX7" fmla="*/ 2094434 w 3082038"/>
                <a:gd name="connsiteY7" fmla="*/ 144106 h 3103288"/>
                <a:gd name="connsiteX8" fmla="*/ 683078 w 3082038"/>
                <a:gd name="connsiteY8" fmla="*/ 137480 h 3103288"/>
                <a:gd name="connsiteX0" fmla="*/ 683078 w 2980867"/>
                <a:gd name="connsiteY0" fmla="*/ 137480 h 3121480"/>
                <a:gd name="connsiteX1" fmla="*/ 27856 w 2980867"/>
                <a:gd name="connsiteY1" fmla="*/ 1442817 h 3121480"/>
                <a:gd name="connsiteX2" fmla="*/ 265470 w 2980867"/>
                <a:gd name="connsiteY2" fmla="*/ 2541178 h 3121480"/>
                <a:gd name="connsiteX3" fmla="*/ 1545645 w 2980867"/>
                <a:gd name="connsiteY3" fmla="*/ 3100844 h 3121480"/>
                <a:gd name="connsiteX4" fmla="*/ 2432364 w 2980867"/>
                <a:gd name="connsiteY4" fmla="*/ 2887920 h 3121480"/>
                <a:gd name="connsiteX5" fmla="*/ 2974985 w 2980867"/>
                <a:gd name="connsiteY5" fmla="*/ 1069538 h 3121480"/>
                <a:gd name="connsiteX6" fmla="*/ 2094434 w 2980867"/>
                <a:gd name="connsiteY6" fmla="*/ 144106 h 3121480"/>
                <a:gd name="connsiteX7" fmla="*/ 683078 w 2980867"/>
                <a:gd name="connsiteY7" fmla="*/ 137480 h 3121480"/>
                <a:gd name="connsiteX0" fmla="*/ 683078 w 2992555"/>
                <a:gd name="connsiteY0" fmla="*/ 137480 h 3103288"/>
                <a:gd name="connsiteX1" fmla="*/ 27856 w 2992555"/>
                <a:gd name="connsiteY1" fmla="*/ 1442817 h 3103288"/>
                <a:gd name="connsiteX2" fmla="*/ 265470 w 2992555"/>
                <a:gd name="connsiteY2" fmla="*/ 2541178 h 3103288"/>
                <a:gd name="connsiteX3" fmla="*/ 1545645 w 2992555"/>
                <a:gd name="connsiteY3" fmla="*/ 3100844 h 3103288"/>
                <a:gd name="connsiteX4" fmla="*/ 2593572 w 2992555"/>
                <a:gd name="connsiteY4" fmla="*/ 2617316 h 3103288"/>
                <a:gd name="connsiteX5" fmla="*/ 2974985 w 2992555"/>
                <a:gd name="connsiteY5" fmla="*/ 1069538 h 3103288"/>
                <a:gd name="connsiteX6" fmla="*/ 2094434 w 2992555"/>
                <a:gd name="connsiteY6" fmla="*/ 144106 h 3103288"/>
                <a:gd name="connsiteX7" fmla="*/ 683078 w 2992555"/>
                <a:gd name="connsiteY7" fmla="*/ 137480 h 3103288"/>
                <a:gd name="connsiteX0" fmla="*/ 663919 w 2973396"/>
                <a:gd name="connsiteY0" fmla="*/ 130849 h 3096776"/>
                <a:gd name="connsiteX1" fmla="*/ 31428 w 2973396"/>
                <a:gd name="connsiteY1" fmla="*/ 1337983 h 3096776"/>
                <a:gd name="connsiteX2" fmla="*/ 246311 w 2973396"/>
                <a:gd name="connsiteY2" fmla="*/ 2534547 h 3096776"/>
                <a:gd name="connsiteX3" fmla="*/ 1526486 w 2973396"/>
                <a:gd name="connsiteY3" fmla="*/ 3094213 h 3096776"/>
                <a:gd name="connsiteX4" fmla="*/ 2574413 w 2973396"/>
                <a:gd name="connsiteY4" fmla="*/ 2610685 h 3096776"/>
                <a:gd name="connsiteX5" fmla="*/ 2955826 w 2973396"/>
                <a:gd name="connsiteY5" fmla="*/ 1062907 h 3096776"/>
                <a:gd name="connsiteX6" fmla="*/ 2075275 w 2973396"/>
                <a:gd name="connsiteY6" fmla="*/ 137475 h 3096776"/>
                <a:gd name="connsiteX7" fmla="*/ 663919 w 2973396"/>
                <a:gd name="connsiteY7" fmla="*/ 130849 h 3096776"/>
                <a:gd name="connsiteX0" fmla="*/ 458657 w 2768134"/>
                <a:gd name="connsiteY0" fmla="*/ 130849 h 3096776"/>
                <a:gd name="connsiteX1" fmla="*/ 41049 w 2768134"/>
                <a:gd name="connsiteY1" fmla="*/ 2534547 h 3096776"/>
                <a:gd name="connsiteX2" fmla="*/ 1321224 w 2768134"/>
                <a:gd name="connsiteY2" fmla="*/ 3094213 h 3096776"/>
                <a:gd name="connsiteX3" fmla="*/ 2369151 w 2768134"/>
                <a:gd name="connsiteY3" fmla="*/ 2610685 h 3096776"/>
                <a:gd name="connsiteX4" fmla="*/ 2750564 w 2768134"/>
                <a:gd name="connsiteY4" fmla="*/ 1062907 h 3096776"/>
                <a:gd name="connsiteX5" fmla="*/ 1870013 w 2768134"/>
                <a:gd name="connsiteY5" fmla="*/ 137475 h 3096776"/>
                <a:gd name="connsiteX6" fmla="*/ 458657 w 2768134"/>
                <a:gd name="connsiteY6" fmla="*/ 130849 h 3096776"/>
                <a:gd name="connsiteX0" fmla="*/ 675582 w 2985059"/>
                <a:gd name="connsiteY0" fmla="*/ 181114 h 3145530"/>
                <a:gd name="connsiteX1" fmla="*/ 27575 w 2985059"/>
                <a:gd name="connsiteY1" fmla="*/ 2111874 h 3145530"/>
                <a:gd name="connsiteX2" fmla="*/ 1538149 w 2985059"/>
                <a:gd name="connsiteY2" fmla="*/ 3144478 h 3145530"/>
                <a:gd name="connsiteX3" fmla="*/ 2586076 w 2985059"/>
                <a:gd name="connsiteY3" fmla="*/ 2660950 h 3145530"/>
                <a:gd name="connsiteX4" fmla="*/ 2967489 w 2985059"/>
                <a:gd name="connsiteY4" fmla="*/ 1113172 h 3145530"/>
                <a:gd name="connsiteX5" fmla="*/ 2086938 w 2985059"/>
                <a:gd name="connsiteY5" fmla="*/ 187740 h 3145530"/>
                <a:gd name="connsiteX6" fmla="*/ 675582 w 2985059"/>
                <a:gd name="connsiteY6" fmla="*/ 181114 h 3145530"/>
                <a:gd name="connsiteX0" fmla="*/ 675582 w 2967491"/>
                <a:gd name="connsiteY0" fmla="*/ 181114 h 3145530"/>
                <a:gd name="connsiteX1" fmla="*/ 27575 w 2967491"/>
                <a:gd name="connsiteY1" fmla="*/ 2111874 h 3145530"/>
                <a:gd name="connsiteX2" fmla="*/ 1538149 w 2967491"/>
                <a:gd name="connsiteY2" fmla="*/ 3144478 h 3145530"/>
                <a:gd name="connsiteX3" fmla="*/ 2967489 w 2967491"/>
                <a:gd name="connsiteY3" fmla="*/ 1113172 h 3145530"/>
                <a:gd name="connsiteX4" fmla="*/ 2086938 w 2967491"/>
                <a:gd name="connsiteY4" fmla="*/ 187740 h 3145530"/>
                <a:gd name="connsiteX5" fmla="*/ 675582 w 2967491"/>
                <a:gd name="connsiteY5" fmla="*/ 181114 h 3145530"/>
                <a:gd name="connsiteX0" fmla="*/ 675582 w 2947582"/>
                <a:gd name="connsiteY0" fmla="*/ 181114 h 3145530"/>
                <a:gd name="connsiteX1" fmla="*/ 27575 w 2947582"/>
                <a:gd name="connsiteY1" fmla="*/ 2111874 h 3145530"/>
                <a:gd name="connsiteX2" fmla="*/ 1538149 w 2947582"/>
                <a:gd name="connsiteY2" fmla="*/ 3144478 h 3145530"/>
                <a:gd name="connsiteX3" fmla="*/ 2947579 w 2947582"/>
                <a:gd name="connsiteY3" fmla="*/ 1549533 h 3145530"/>
                <a:gd name="connsiteX4" fmla="*/ 2086938 w 2947582"/>
                <a:gd name="connsiteY4" fmla="*/ 187740 h 3145530"/>
                <a:gd name="connsiteX5" fmla="*/ 675582 w 2947582"/>
                <a:gd name="connsiteY5" fmla="*/ 181114 h 3145530"/>
                <a:gd name="connsiteX0" fmla="*/ 462543 w 2984386"/>
                <a:gd name="connsiteY0" fmla="*/ 451202 h 3006857"/>
                <a:gd name="connsiteX1" fmla="*/ 64384 w 2984386"/>
                <a:gd name="connsiteY1" fmla="*/ 1972992 h 3006857"/>
                <a:gd name="connsiteX2" fmla="*/ 1574958 w 2984386"/>
                <a:gd name="connsiteY2" fmla="*/ 3005596 h 3006857"/>
                <a:gd name="connsiteX3" fmla="*/ 2984388 w 2984386"/>
                <a:gd name="connsiteY3" fmla="*/ 1410651 h 3006857"/>
                <a:gd name="connsiteX4" fmla="*/ 2123747 w 2984386"/>
                <a:gd name="connsiteY4" fmla="*/ 48858 h 3006857"/>
                <a:gd name="connsiteX5" fmla="*/ 462543 w 2984386"/>
                <a:gd name="connsiteY5" fmla="*/ 451202 h 300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386" h="3006857">
                  <a:moveTo>
                    <a:pt x="462543" y="451202"/>
                  </a:moveTo>
                  <a:cubicBezTo>
                    <a:pt x="119316" y="771891"/>
                    <a:pt x="-121018" y="1547260"/>
                    <a:pt x="64384" y="1972992"/>
                  </a:cubicBezTo>
                  <a:cubicBezTo>
                    <a:pt x="249786" y="2398724"/>
                    <a:pt x="939518" y="3039079"/>
                    <a:pt x="1574958" y="3005596"/>
                  </a:cubicBezTo>
                  <a:cubicBezTo>
                    <a:pt x="2064944" y="2839146"/>
                    <a:pt x="2892923" y="1903441"/>
                    <a:pt x="2984388" y="1410651"/>
                  </a:cubicBezTo>
                  <a:cubicBezTo>
                    <a:pt x="2901198" y="998449"/>
                    <a:pt x="2395297" y="227392"/>
                    <a:pt x="2123747" y="48858"/>
                  </a:cubicBezTo>
                  <a:cubicBezTo>
                    <a:pt x="1741762" y="-106485"/>
                    <a:pt x="805770" y="130513"/>
                    <a:pt x="462543" y="45120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29">
              <a:extLst>
                <a:ext uri="{FF2B5EF4-FFF2-40B4-BE49-F238E27FC236}">
                  <a16:creationId xmlns:a16="http://schemas.microsoft.com/office/drawing/2014/main" id="{9D73D898-F2AF-85F3-D7AD-049BB9BB0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488119" flipH="1">
              <a:off x="8585051" y="6157201"/>
              <a:ext cx="424518" cy="405093"/>
            </a:xfrm>
            <a:custGeom>
              <a:avLst/>
              <a:gdLst>
                <a:gd name="connsiteX0" fmla="*/ 845218 w 2601267"/>
                <a:gd name="connsiteY0" fmla="*/ 6508 h 3247197"/>
                <a:gd name="connsiteX1" fmla="*/ 666313 w 2601267"/>
                <a:gd name="connsiteY1" fmla="*/ 158908 h 3247197"/>
                <a:gd name="connsiteX2" fmla="*/ 778957 w 2601267"/>
                <a:gd name="connsiteY2" fmla="*/ 3213534 h 3247197"/>
                <a:gd name="connsiteX3" fmla="*/ 1415061 w 2601267"/>
                <a:gd name="connsiteY3" fmla="*/ 3240039 h 3247197"/>
                <a:gd name="connsiteX4" fmla="*/ 1965026 w 2601267"/>
                <a:gd name="connsiteY4" fmla="*/ 2994874 h 3247197"/>
                <a:gd name="connsiteX5" fmla="*/ 2521618 w 2601267"/>
                <a:gd name="connsiteY5" fmla="*/ 2179865 h 3247197"/>
                <a:gd name="connsiteX6" fmla="*/ 2601131 w 2601267"/>
                <a:gd name="connsiteY6" fmla="*/ 1722665 h 3247197"/>
                <a:gd name="connsiteX7" fmla="*/ 2501739 w 2601267"/>
                <a:gd name="connsiteY7" fmla="*/ 1238960 h 3247197"/>
                <a:gd name="connsiteX8" fmla="*/ 2276452 w 2601267"/>
                <a:gd name="connsiteY8" fmla="*/ 801639 h 3247197"/>
                <a:gd name="connsiteX9" fmla="*/ 1627096 w 2601267"/>
                <a:gd name="connsiteY9" fmla="*/ 198665 h 3247197"/>
                <a:gd name="connsiteX10" fmla="*/ 1415061 w 2601267"/>
                <a:gd name="connsiteY10" fmla="*/ 132404 h 3247197"/>
                <a:gd name="connsiteX11" fmla="*/ 1189774 w 2601267"/>
                <a:gd name="connsiteY11" fmla="*/ 79395 h 3247197"/>
                <a:gd name="connsiteX12" fmla="*/ 1024122 w 2601267"/>
                <a:gd name="connsiteY12" fmla="*/ 46265 h 3247197"/>
                <a:gd name="connsiteX13" fmla="*/ 878348 w 2601267"/>
                <a:gd name="connsiteY13" fmla="*/ 52891 h 3247197"/>
                <a:gd name="connsiteX14" fmla="*/ 818713 w 2601267"/>
                <a:gd name="connsiteY14" fmla="*/ 26387 h 3247197"/>
                <a:gd name="connsiteX15" fmla="*/ 845218 w 2601267"/>
                <a:gd name="connsiteY15" fmla="*/ 6508 h 3247197"/>
                <a:gd name="connsiteX0" fmla="*/ 1205667 w 2961716"/>
                <a:gd name="connsiteY0" fmla="*/ 75319 h 3445468"/>
                <a:gd name="connsiteX1" fmla="*/ 72605 w 2961716"/>
                <a:gd name="connsiteY1" fmla="*/ 1175249 h 3445468"/>
                <a:gd name="connsiteX2" fmla="*/ 1139406 w 2961716"/>
                <a:gd name="connsiteY2" fmla="*/ 3282345 h 3445468"/>
                <a:gd name="connsiteX3" fmla="*/ 1775510 w 2961716"/>
                <a:gd name="connsiteY3" fmla="*/ 3308850 h 3445468"/>
                <a:gd name="connsiteX4" fmla="*/ 2325475 w 2961716"/>
                <a:gd name="connsiteY4" fmla="*/ 3063685 h 3445468"/>
                <a:gd name="connsiteX5" fmla="*/ 2882067 w 2961716"/>
                <a:gd name="connsiteY5" fmla="*/ 2248676 h 3445468"/>
                <a:gd name="connsiteX6" fmla="*/ 2961580 w 2961716"/>
                <a:gd name="connsiteY6" fmla="*/ 1791476 h 3445468"/>
                <a:gd name="connsiteX7" fmla="*/ 2862188 w 2961716"/>
                <a:gd name="connsiteY7" fmla="*/ 1307771 h 3445468"/>
                <a:gd name="connsiteX8" fmla="*/ 2636901 w 2961716"/>
                <a:gd name="connsiteY8" fmla="*/ 870450 h 3445468"/>
                <a:gd name="connsiteX9" fmla="*/ 1987545 w 2961716"/>
                <a:gd name="connsiteY9" fmla="*/ 267476 h 3445468"/>
                <a:gd name="connsiteX10" fmla="*/ 1775510 w 2961716"/>
                <a:gd name="connsiteY10" fmla="*/ 201215 h 3445468"/>
                <a:gd name="connsiteX11" fmla="*/ 1550223 w 2961716"/>
                <a:gd name="connsiteY11" fmla="*/ 148206 h 3445468"/>
                <a:gd name="connsiteX12" fmla="*/ 1384571 w 2961716"/>
                <a:gd name="connsiteY12" fmla="*/ 115076 h 3445468"/>
                <a:gd name="connsiteX13" fmla="*/ 1238797 w 2961716"/>
                <a:gd name="connsiteY13" fmla="*/ 121702 h 3445468"/>
                <a:gd name="connsiteX14" fmla="*/ 1179162 w 2961716"/>
                <a:gd name="connsiteY14" fmla="*/ 95198 h 3445468"/>
                <a:gd name="connsiteX15" fmla="*/ 1205667 w 2961716"/>
                <a:gd name="connsiteY15" fmla="*/ 75319 h 3445468"/>
                <a:gd name="connsiteX0" fmla="*/ 1237442 w 2993491"/>
                <a:gd name="connsiteY0" fmla="*/ 75319 h 3308850"/>
                <a:gd name="connsiteX1" fmla="*/ 104380 w 2993491"/>
                <a:gd name="connsiteY1" fmla="*/ 1175249 h 3308850"/>
                <a:gd name="connsiteX2" fmla="*/ 243528 w 2993491"/>
                <a:gd name="connsiteY2" fmla="*/ 2878153 h 3308850"/>
                <a:gd name="connsiteX3" fmla="*/ 1807285 w 2993491"/>
                <a:gd name="connsiteY3" fmla="*/ 3308850 h 3308850"/>
                <a:gd name="connsiteX4" fmla="*/ 2357250 w 2993491"/>
                <a:gd name="connsiteY4" fmla="*/ 3063685 h 3308850"/>
                <a:gd name="connsiteX5" fmla="*/ 2913842 w 2993491"/>
                <a:gd name="connsiteY5" fmla="*/ 2248676 h 3308850"/>
                <a:gd name="connsiteX6" fmla="*/ 2993355 w 2993491"/>
                <a:gd name="connsiteY6" fmla="*/ 1791476 h 3308850"/>
                <a:gd name="connsiteX7" fmla="*/ 2893963 w 2993491"/>
                <a:gd name="connsiteY7" fmla="*/ 1307771 h 3308850"/>
                <a:gd name="connsiteX8" fmla="*/ 2668676 w 2993491"/>
                <a:gd name="connsiteY8" fmla="*/ 870450 h 3308850"/>
                <a:gd name="connsiteX9" fmla="*/ 2019320 w 2993491"/>
                <a:gd name="connsiteY9" fmla="*/ 267476 h 3308850"/>
                <a:gd name="connsiteX10" fmla="*/ 1807285 w 2993491"/>
                <a:gd name="connsiteY10" fmla="*/ 201215 h 3308850"/>
                <a:gd name="connsiteX11" fmla="*/ 1581998 w 2993491"/>
                <a:gd name="connsiteY11" fmla="*/ 148206 h 3308850"/>
                <a:gd name="connsiteX12" fmla="*/ 1416346 w 2993491"/>
                <a:gd name="connsiteY12" fmla="*/ 115076 h 3308850"/>
                <a:gd name="connsiteX13" fmla="*/ 1270572 w 2993491"/>
                <a:gd name="connsiteY13" fmla="*/ 121702 h 3308850"/>
                <a:gd name="connsiteX14" fmla="*/ 1210937 w 2993491"/>
                <a:gd name="connsiteY14" fmla="*/ 95198 h 3308850"/>
                <a:gd name="connsiteX15" fmla="*/ 1237442 w 2993491"/>
                <a:gd name="connsiteY15" fmla="*/ 75319 h 3308850"/>
                <a:gd name="connsiteX0" fmla="*/ 1209047 w 2991601"/>
                <a:gd name="connsiteY0" fmla="*/ 0 h 3213652"/>
                <a:gd name="connsiteX1" fmla="*/ 102490 w 2991601"/>
                <a:gd name="connsiteY1" fmla="*/ 1080051 h 3213652"/>
                <a:gd name="connsiteX2" fmla="*/ 241638 w 2991601"/>
                <a:gd name="connsiteY2" fmla="*/ 2782955 h 3213652"/>
                <a:gd name="connsiteX3" fmla="*/ 1805395 w 2991601"/>
                <a:gd name="connsiteY3" fmla="*/ 3213652 h 3213652"/>
                <a:gd name="connsiteX4" fmla="*/ 2355360 w 2991601"/>
                <a:gd name="connsiteY4" fmla="*/ 2968487 h 3213652"/>
                <a:gd name="connsiteX5" fmla="*/ 2911952 w 2991601"/>
                <a:gd name="connsiteY5" fmla="*/ 2153478 h 3213652"/>
                <a:gd name="connsiteX6" fmla="*/ 2991465 w 2991601"/>
                <a:gd name="connsiteY6" fmla="*/ 1696278 h 3213652"/>
                <a:gd name="connsiteX7" fmla="*/ 2892073 w 2991601"/>
                <a:gd name="connsiteY7" fmla="*/ 1212573 h 3213652"/>
                <a:gd name="connsiteX8" fmla="*/ 2666786 w 2991601"/>
                <a:gd name="connsiteY8" fmla="*/ 775252 h 3213652"/>
                <a:gd name="connsiteX9" fmla="*/ 2017430 w 2991601"/>
                <a:gd name="connsiteY9" fmla="*/ 172278 h 3213652"/>
                <a:gd name="connsiteX10" fmla="*/ 1805395 w 2991601"/>
                <a:gd name="connsiteY10" fmla="*/ 106017 h 3213652"/>
                <a:gd name="connsiteX11" fmla="*/ 1580108 w 2991601"/>
                <a:gd name="connsiteY11" fmla="*/ 53008 h 3213652"/>
                <a:gd name="connsiteX12" fmla="*/ 1414456 w 2991601"/>
                <a:gd name="connsiteY12" fmla="*/ 19878 h 3213652"/>
                <a:gd name="connsiteX13" fmla="*/ 1268682 w 2991601"/>
                <a:gd name="connsiteY13" fmla="*/ 26504 h 3213652"/>
                <a:gd name="connsiteX14" fmla="*/ 1209047 w 2991601"/>
                <a:gd name="connsiteY14" fmla="*/ 0 h 3213652"/>
                <a:gd name="connsiteX0" fmla="*/ 564076 w 2949603"/>
                <a:gd name="connsiteY0" fmla="*/ 153160 h 3201160"/>
                <a:gd name="connsiteX1" fmla="*/ 60492 w 2949603"/>
                <a:gd name="connsiteY1" fmla="*/ 1067559 h 3201160"/>
                <a:gd name="connsiteX2" fmla="*/ 199640 w 2949603"/>
                <a:gd name="connsiteY2" fmla="*/ 2770463 h 3201160"/>
                <a:gd name="connsiteX3" fmla="*/ 1763397 w 2949603"/>
                <a:gd name="connsiteY3" fmla="*/ 3201160 h 3201160"/>
                <a:gd name="connsiteX4" fmla="*/ 2313362 w 2949603"/>
                <a:gd name="connsiteY4" fmla="*/ 2955995 h 3201160"/>
                <a:gd name="connsiteX5" fmla="*/ 2869954 w 2949603"/>
                <a:gd name="connsiteY5" fmla="*/ 2140986 h 3201160"/>
                <a:gd name="connsiteX6" fmla="*/ 2949467 w 2949603"/>
                <a:gd name="connsiteY6" fmla="*/ 1683786 h 3201160"/>
                <a:gd name="connsiteX7" fmla="*/ 2850075 w 2949603"/>
                <a:gd name="connsiteY7" fmla="*/ 1200081 h 3201160"/>
                <a:gd name="connsiteX8" fmla="*/ 2624788 w 2949603"/>
                <a:gd name="connsiteY8" fmla="*/ 762760 h 3201160"/>
                <a:gd name="connsiteX9" fmla="*/ 1975432 w 2949603"/>
                <a:gd name="connsiteY9" fmla="*/ 159786 h 3201160"/>
                <a:gd name="connsiteX10" fmla="*/ 1763397 w 2949603"/>
                <a:gd name="connsiteY10" fmla="*/ 93525 h 3201160"/>
                <a:gd name="connsiteX11" fmla="*/ 1538110 w 2949603"/>
                <a:gd name="connsiteY11" fmla="*/ 40516 h 3201160"/>
                <a:gd name="connsiteX12" fmla="*/ 1372458 w 2949603"/>
                <a:gd name="connsiteY12" fmla="*/ 7386 h 3201160"/>
                <a:gd name="connsiteX13" fmla="*/ 1226684 w 2949603"/>
                <a:gd name="connsiteY13" fmla="*/ 14012 h 3201160"/>
                <a:gd name="connsiteX14" fmla="*/ 564076 w 2949603"/>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624788 w 2949538"/>
                <a:gd name="connsiteY8" fmla="*/ 762760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595248 w 2949538"/>
                <a:gd name="connsiteY8" fmla="*/ 653943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44905 h 3192905"/>
                <a:gd name="connsiteX1" fmla="*/ 60492 w 2949538"/>
                <a:gd name="connsiteY1" fmla="*/ 1059304 h 3192905"/>
                <a:gd name="connsiteX2" fmla="*/ 199640 w 2949538"/>
                <a:gd name="connsiteY2" fmla="*/ 2762208 h 3192905"/>
                <a:gd name="connsiteX3" fmla="*/ 1763397 w 2949538"/>
                <a:gd name="connsiteY3" fmla="*/ 3192905 h 3192905"/>
                <a:gd name="connsiteX4" fmla="*/ 2313362 w 2949538"/>
                <a:gd name="connsiteY4" fmla="*/ 2947740 h 3192905"/>
                <a:gd name="connsiteX5" fmla="*/ 2869954 w 2949538"/>
                <a:gd name="connsiteY5" fmla="*/ 2132731 h 3192905"/>
                <a:gd name="connsiteX6" fmla="*/ 2949467 w 2949538"/>
                <a:gd name="connsiteY6" fmla="*/ 1675531 h 3192905"/>
                <a:gd name="connsiteX7" fmla="*/ 2855983 w 2949538"/>
                <a:gd name="connsiteY7" fmla="*/ 1076963 h 3192905"/>
                <a:gd name="connsiteX8" fmla="*/ 2595248 w 2949538"/>
                <a:gd name="connsiteY8" fmla="*/ 645688 h 3192905"/>
                <a:gd name="connsiteX9" fmla="*/ 1975432 w 2949538"/>
                <a:gd name="connsiteY9" fmla="*/ 151531 h 3192905"/>
                <a:gd name="connsiteX10" fmla="*/ 1763397 w 2949538"/>
                <a:gd name="connsiteY10" fmla="*/ 85270 h 3192905"/>
                <a:gd name="connsiteX11" fmla="*/ 1538110 w 2949538"/>
                <a:gd name="connsiteY11" fmla="*/ 32261 h 3192905"/>
                <a:gd name="connsiteX12" fmla="*/ 1226684 w 2949538"/>
                <a:gd name="connsiteY12" fmla="*/ 5757 h 3192905"/>
                <a:gd name="connsiteX13" fmla="*/ 564076 w 2949538"/>
                <a:gd name="connsiteY13" fmla="*/ 144905 h 3192905"/>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678882 w 3064344"/>
                <a:gd name="connsiteY0" fmla="*/ 146377 h 3194377"/>
                <a:gd name="connsiteX1" fmla="*/ 23660 w 3064344"/>
                <a:gd name="connsiteY1" fmla="*/ 1451714 h 3194377"/>
                <a:gd name="connsiteX2" fmla="*/ 314446 w 3064344"/>
                <a:gd name="connsiteY2" fmla="*/ 2763680 h 3194377"/>
                <a:gd name="connsiteX3" fmla="*/ 1878203 w 3064344"/>
                <a:gd name="connsiteY3" fmla="*/ 3194377 h 3194377"/>
                <a:gd name="connsiteX4" fmla="*/ 2428168 w 3064344"/>
                <a:gd name="connsiteY4" fmla="*/ 2949212 h 3194377"/>
                <a:gd name="connsiteX5" fmla="*/ 2984760 w 3064344"/>
                <a:gd name="connsiteY5" fmla="*/ 2134203 h 3194377"/>
                <a:gd name="connsiteX6" fmla="*/ 3064273 w 3064344"/>
                <a:gd name="connsiteY6" fmla="*/ 1677003 h 3194377"/>
                <a:gd name="connsiteX7" fmla="*/ 2970789 w 3064344"/>
                <a:gd name="connsiteY7" fmla="*/ 1078435 h 3194377"/>
                <a:gd name="connsiteX8" fmla="*/ 2710054 w 3064344"/>
                <a:gd name="connsiteY8" fmla="*/ 647160 h 3194377"/>
                <a:gd name="connsiteX9" fmla="*/ 2090238 w 3064344"/>
                <a:gd name="connsiteY9" fmla="*/ 153003 h 3194377"/>
                <a:gd name="connsiteX10" fmla="*/ 1652916 w 3064344"/>
                <a:gd name="connsiteY10" fmla="*/ 33733 h 3194377"/>
                <a:gd name="connsiteX11" fmla="*/ 1341490 w 3064344"/>
                <a:gd name="connsiteY11" fmla="*/ 7229 h 3194377"/>
                <a:gd name="connsiteX12" fmla="*/ 678882 w 3064344"/>
                <a:gd name="connsiteY12" fmla="*/ 146377 h 3194377"/>
                <a:gd name="connsiteX0" fmla="*/ 655721 w 3041183"/>
                <a:gd name="connsiteY0" fmla="*/ 146377 h 3194377"/>
                <a:gd name="connsiteX1" fmla="*/ 499 w 3041183"/>
                <a:gd name="connsiteY1" fmla="*/ 1451714 h 3194377"/>
                <a:gd name="connsiteX2" fmla="*/ 291285 w 3041183"/>
                <a:gd name="connsiteY2" fmla="*/ 2763680 h 3194377"/>
                <a:gd name="connsiteX3" fmla="*/ 1855042 w 3041183"/>
                <a:gd name="connsiteY3" fmla="*/ 3194377 h 3194377"/>
                <a:gd name="connsiteX4" fmla="*/ 2405007 w 3041183"/>
                <a:gd name="connsiteY4" fmla="*/ 2949212 h 3194377"/>
                <a:gd name="connsiteX5" fmla="*/ 2961599 w 3041183"/>
                <a:gd name="connsiteY5" fmla="*/ 2134203 h 3194377"/>
                <a:gd name="connsiteX6" fmla="*/ 3041112 w 3041183"/>
                <a:gd name="connsiteY6" fmla="*/ 1677003 h 3194377"/>
                <a:gd name="connsiteX7" fmla="*/ 2947628 w 3041183"/>
                <a:gd name="connsiteY7" fmla="*/ 1078435 h 3194377"/>
                <a:gd name="connsiteX8" fmla="*/ 2686893 w 3041183"/>
                <a:gd name="connsiteY8" fmla="*/ 647160 h 3194377"/>
                <a:gd name="connsiteX9" fmla="*/ 2067077 w 3041183"/>
                <a:gd name="connsiteY9" fmla="*/ 153003 h 3194377"/>
                <a:gd name="connsiteX10" fmla="*/ 1629755 w 3041183"/>
                <a:gd name="connsiteY10" fmla="*/ 33733 h 3194377"/>
                <a:gd name="connsiteX11" fmla="*/ 1318329 w 3041183"/>
                <a:gd name="connsiteY11" fmla="*/ 7229 h 3194377"/>
                <a:gd name="connsiteX12" fmla="*/ 655721 w 3041183"/>
                <a:gd name="connsiteY12" fmla="*/ 146377 h 3194377"/>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896817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09741"/>
                <a:gd name="connsiteX1" fmla="*/ 498 w 3041182"/>
                <a:gd name="connsiteY1" fmla="*/ 1451714 h 3109741"/>
                <a:gd name="connsiteX2" fmla="*/ 291284 w 3041182"/>
                <a:gd name="connsiteY2" fmla="*/ 2763680 h 3109741"/>
                <a:gd name="connsiteX3" fmla="*/ 1518287 w 3041182"/>
                <a:gd name="connsiteY3" fmla="*/ 3109741 h 3109741"/>
                <a:gd name="connsiteX4" fmla="*/ 2405006 w 3041182"/>
                <a:gd name="connsiteY4" fmla="*/ 2896817 h 3109741"/>
                <a:gd name="connsiteX5" fmla="*/ 2961598 w 3041182"/>
                <a:gd name="connsiteY5" fmla="*/ 2134203 h 3109741"/>
                <a:gd name="connsiteX6" fmla="*/ 3041111 w 3041182"/>
                <a:gd name="connsiteY6" fmla="*/ 1677003 h 3109741"/>
                <a:gd name="connsiteX7" fmla="*/ 2947627 w 3041182"/>
                <a:gd name="connsiteY7" fmla="*/ 1078435 h 3109741"/>
                <a:gd name="connsiteX8" fmla="*/ 2686892 w 3041182"/>
                <a:gd name="connsiteY8" fmla="*/ 647160 h 3109741"/>
                <a:gd name="connsiteX9" fmla="*/ 2067076 w 3041182"/>
                <a:gd name="connsiteY9" fmla="*/ 153003 h 3109741"/>
                <a:gd name="connsiteX10" fmla="*/ 1629754 w 3041182"/>
                <a:gd name="connsiteY10" fmla="*/ 33733 h 3109741"/>
                <a:gd name="connsiteX11" fmla="*/ 1318328 w 3041182"/>
                <a:gd name="connsiteY11" fmla="*/ 7229 h 3109741"/>
                <a:gd name="connsiteX12" fmla="*/ 655720 w 3041182"/>
                <a:gd name="connsiteY12" fmla="*/ 146377 h 3109741"/>
                <a:gd name="connsiteX0" fmla="*/ 683078 w 3068540"/>
                <a:gd name="connsiteY0" fmla="*/ 146377 h 3109741"/>
                <a:gd name="connsiteX1" fmla="*/ 27856 w 3068540"/>
                <a:gd name="connsiteY1" fmla="*/ 1451714 h 3109741"/>
                <a:gd name="connsiteX2" fmla="*/ 265470 w 3068540"/>
                <a:gd name="connsiteY2" fmla="*/ 2550075 h 3109741"/>
                <a:gd name="connsiteX3" fmla="*/ 1545645 w 3068540"/>
                <a:gd name="connsiteY3" fmla="*/ 3109741 h 3109741"/>
                <a:gd name="connsiteX4" fmla="*/ 2432364 w 3068540"/>
                <a:gd name="connsiteY4" fmla="*/ 2896817 h 3109741"/>
                <a:gd name="connsiteX5" fmla="*/ 2988956 w 3068540"/>
                <a:gd name="connsiteY5" fmla="*/ 2134203 h 3109741"/>
                <a:gd name="connsiteX6" fmla="*/ 3068469 w 3068540"/>
                <a:gd name="connsiteY6" fmla="*/ 1677003 h 3109741"/>
                <a:gd name="connsiteX7" fmla="*/ 2974985 w 3068540"/>
                <a:gd name="connsiteY7" fmla="*/ 1078435 h 3109741"/>
                <a:gd name="connsiteX8" fmla="*/ 2714250 w 3068540"/>
                <a:gd name="connsiteY8" fmla="*/ 647160 h 3109741"/>
                <a:gd name="connsiteX9" fmla="*/ 2094434 w 3068540"/>
                <a:gd name="connsiteY9" fmla="*/ 153003 h 3109741"/>
                <a:gd name="connsiteX10" fmla="*/ 1657112 w 3068540"/>
                <a:gd name="connsiteY10" fmla="*/ 33733 h 3109741"/>
                <a:gd name="connsiteX11" fmla="*/ 1345686 w 3068540"/>
                <a:gd name="connsiteY11" fmla="*/ 7229 h 3109741"/>
                <a:gd name="connsiteX12" fmla="*/ 683078 w 3068540"/>
                <a:gd name="connsiteY12" fmla="*/ 146377 h 3109741"/>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3148 h 3108956"/>
                <a:gd name="connsiteX1" fmla="*/ 27856 w 3068540"/>
                <a:gd name="connsiteY1" fmla="*/ 1448485 h 3108956"/>
                <a:gd name="connsiteX2" fmla="*/ 265470 w 3068540"/>
                <a:gd name="connsiteY2" fmla="*/ 2546846 h 3108956"/>
                <a:gd name="connsiteX3" fmla="*/ 1545645 w 3068540"/>
                <a:gd name="connsiteY3" fmla="*/ 3106512 h 3108956"/>
                <a:gd name="connsiteX4" fmla="*/ 2432364 w 3068540"/>
                <a:gd name="connsiteY4" fmla="*/ 2893588 h 3108956"/>
                <a:gd name="connsiteX5" fmla="*/ 2988956 w 3068540"/>
                <a:gd name="connsiteY5" fmla="*/ 2130974 h 3108956"/>
                <a:gd name="connsiteX6" fmla="*/ 3068469 w 3068540"/>
                <a:gd name="connsiteY6" fmla="*/ 1673774 h 3108956"/>
                <a:gd name="connsiteX7" fmla="*/ 2974985 w 3068540"/>
                <a:gd name="connsiteY7" fmla="*/ 1075206 h 3108956"/>
                <a:gd name="connsiteX8" fmla="*/ 2714250 w 3068540"/>
                <a:gd name="connsiteY8" fmla="*/ 643931 h 3108956"/>
                <a:gd name="connsiteX9" fmla="*/ 2094434 w 3068540"/>
                <a:gd name="connsiteY9" fmla="*/ 149774 h 3108956"/>
                <a:gd name="connsiteX10" fmla="*/ 1345686 w 3068540"/>
                <a:gd name="connsiteY10" fmla="*/ 4000 h 3108956"/>
                <a:gd name="connsiteX11" fmla="*/ 683078 w 3068540"/>
                <a:gd name="connsiteY11" fmla="*/ 143148 h 3108956"/>
                <a:gd name="connsiteX0" fmla="*/ 683078 w 3082038"/>
                <a:gd name="connsiteY0" fmla="*/ 143148 h 3108956"/>
                <a:gd name="connsiteX1" fmla="*/ 27856 w 3082038"/>
                <a:gd name="connsiteY1" fmla="*/ 1448485 h 3108956"/>
                <a:gd name="connsiteX2" fmla="*/ 265470 w 3082038"/>
                <a:gd name="connsiteY2" fmla="*/ 2546846 h 3108956"/>
                <a:gd name="connsiteX3" fmla="*/ 1545645 w 3082038"/>
                <a:gd name="connsiteY3" fmla="*/ 3106512 h 3108956"/>
                <a:gd name="connsiteX4" fmla="*/ 2432364 w 3082038"/>
                <a:gd name="connsiteY4" fmla="*/ 2893588 h 3108956"/>
                <a:gd name="connsiteX5" fmla="*/ 2988956 w 3082038"/>
                <a:gd name="connsiteY5" fmla="*/ 2130974 h 3108956"/>
                <a:gd name="connsiteX6" fmla="*/ 3068469 w 3082038"/>
                <a:gd name="connsiteY6" fmla="*/ 1673774 h 3108956"/>
                <a:gd name="connsiteX7" fmla="*/ 2974985 w 3082038"/>
                <a:gd name="connsiteY7" fmla="*/ 1075206 h 3108956"/>
                <a:gd name="connsiteX8" fmla="*/ 2094434 w 3082038"/>
                <a:gd name="connsiteY8" fmla="*/ 149774 h 3108956"/>
                <a:gd name="connsiteX9" fmla="*/ 1345686 w 3082038"/>
                <a:gd name="connsiteY9" fmla="*/ 4000 h 3108956"/>
                <a:gd name="connsiteX10" fmla="*/ 683078 w 3082038"/>
                <a:gd name="connsiteY10" fmla="*/ 143148 h 3108956"/>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2988956 w 3082038"/>
                <a:gd name="connsiteY5" fmla="*/ 2125306 h 3103288"/>
                <a:gd name="connsiteX6" fmla="*/ 3068469 w 3082038"/>
                <a:gd name="connsiteY6" fmla="*/ 1668106 h 3103288"/>
                <a:gd name="connsiteX7" fmla="*/ 2974985 w 3082038"/>
                <a:gd name="connsiteY7" fmla="*/ 1069538 h 3103288"/>
                <a:gd name="connsiteX8" fmla="*/ 2094434 w 3082038"/>
                <a:gd name="connsiteY8" fmla="*/ 144106 h 3103288"/>
                <a:gd name="connsiteX9" fmla="*/ 683078 w 3082038"/>
                <a:gd name="connsiteY9" fmla="*/ 137480 h 3103288"/>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3068469 w 3082038"/>
                <a:gd name="connsiteY5" fmla="*/ 1668106 h 3103288"/>
                <a:gd name="connsiteX6" fmla="*/ 2974985 w 3082038"/>
                <a:gd name="connsiteY6" fmla="*/ 1069538 h 3103288"/>
                <a:gd name="connsiteX7" fmla="*/ 2094434 w 3082038"/>
                <a:gd name="connsiteY7" fmla="*/ 144106 h 3103288"/>
                <a:gd name="connsiteX8" fmla="*/ 683078 w 3082038"/>
                <a:gd name="connsiteY8" fmla="*/ 137480 h 3103288"/>
                <a:gd name="connsiteX0" fmla="*/ 683078 w 2980867"/>
                <a:gd name="connsiteY0" fmla="*/ 137480 h 3121480"/>
                <a:gd name="connsiteX1" fmla="*/ 27856 w 2980867"/>
                <a:gd name="connsiteY1" fmla="*/ 1442817 h 3121480"/>
                <a:gd name="connsiteX2" fmla="*/ 265470 w 2980867"/>
                <a:gd name="connsiteY2" fmla="*/ 2541178 h 3121480"/>
                <a:gd name="connsiteX3" fmla="*/ 1545645 w 2980867"/>
                <a:gd name="connsiteY3" fmla="*/ 3100844 h 3121480"/>
                <a:gd name="connsiteX4" fmla="*/ 2432364 w 2980867"/>
                <a:gd name="connsiteY4" fmla="*/ 2887920 h 3121480"/>
                <a:gd name="connsiteX5" fmla="*/ 2974985 w 2980867"/>
                <a:gd name="connsiteY5" fmla="*/ 1069538 h 3121480"/>
                <a:gd name="connsiteX6" fmla="*/ 2094434 w 2980867"/>
                <a:gd name="connsiteY6" fmla="*/ 144106 h 3121480"/>
                <a:gd name="connsiteX7" fmla="*/ 683078 w 2980867"/>
                <a:gd name="connsiteY7" fmla="*/ 137480 h 3121480"/>
                <a:gd name="connsiteX0" fmla="*/ 683078 w 2992555"/>
                <a:gd name="connsiteY0" fmla="*/ 137480 h 3103288"/>
                <a:gd name="connsiteX1" fmla="*/ 27856 w 2992555"/>
                <a:gd name="connsiteY1" fmla="*/ 1442817 h 3103288"/>
                <a:gd name="connsiteX2" fmla="*/ 265470 w 2992555"/>
                <a:gd name="connsiteY2" fmla="*/ 2541178 h 3103288"/>
                <a:gd name="connsiteX3" fmla="*/ 1545645 w 2992555"/>
                <a:gd name="connsiteY3" fmla="*/ 3100844 h 3103288"/>
                <a:gd name="connsiteX4" fmla="*/ 2593572 w 2992555"/>
                <a:gd name="connsiteY4" fmla="*/ 2617316 h 3103288"/>
                <a:gd name="connsiteX5" fmla="*/ 2974985 w 2992555"/>
                <a:gd name="connsiteY5" fmla="*/ 1069538 h 3103288"/>
                <a:gd name="connsiteX6" fmla="*/ 2094434 w 2992555"/>
                <a:gd name="connsiteY6" fmla="*/ 144106 h 3103288"/>
                <a:gd name="connsiteX7" fmla="*/ 683078 w 2992555"/>
                <a:gd name="connsiteY7" fmla="*/ 137480 h 3103288"/>
                <a:gd name="connsiteX0" fmla="*/ 663919 w 2973396"/>
                <a:gd name="connsiteY0" fmla="*/ 130849 h 3096776"/>
                <a:gd name="connsiteX1" fmla="*/ 31428 w 2973396"/>
                <a:gd name="connsiteY1" fmla="*/ 1337983 h 3096776"/>
                <a:gd name="connsiteX2" fmla="*/ 246311 w 2973396"/>
                <a:gd name="connsiteY2" fmla="*/ 2534547 h 3096776"/>
                <a:gd name="connsiteX3" fmla="*/ 1526486 w 2973396"/>
                <a:gd name="connsiteY3" fmla="*/ 3094213 h 3096776"/>
                <a:gd name="connsiteX4" fmla="*/ 2574413 w 2973396"/>
                <a:gd name="connsiteY4" fmla="*/ 2610685 h 3096776"/>
                <a:gd name="connsiteX5" fmla="*/ 2955826 w 2973396"/>
                <a:gd name="connsiteY5" fmla="*/ 1062907 h 3096776"/>
                <a:gd name="connsiteX6" fmla="*/ 2075275 w 2973396"/>
                <a:gd name="connsiteY6" fmla="*/ 137475 h 3096776"/>
                <a:gd name="connsiteX7" fmla="*/ 663919 w 2973396"/>
                <a:gd name="connsiteY7" fmla="*/ 130849 h 3096776"/>
                <a:gd name="connsiteX0" fmla="*/ 458657 w 2768134"/>
                <a:gd name="connsiteY0" fmla="*/ 130849 h 3096776"/>
                <a:gd name="connsiteX1" fmla="*/ 41049 w 2768134"/>
                <a:gd name="connsiteY1" fmla="*/ 2534547 h 3096776"/>
                <a:gd name="connsiteX2" fmla="*/ 1321224 w 2768134"/>
                <a:gd name="connsiteY2" fmla="*/ 3094213 h 3096776"/>
                <a:gd name="connsiteX3" fmla="*/ 2369151 w 2768134"/>
                <a:gd name="connsiteY3" fmla="*/ 2610685 h 3096776"/>
                <a:gd name="connsiteX4" fmla="*/ 2750564 w 2768134"/>
                <a:gd name="connsiteY4" fmla="*/ 1062907 h 3096776"/>
                <a:gd name="connsiteX5" fmla="*/ 1870013 w 2768134"/>
                <a:gd name="connsiteY5" fmla="*/ 137475 h 3096776"/>
                <a:gd name="connsiteX6" fmla="*/ 458657 w 2768134"/>
                <a:gd name="connsiteY6" fmla="*/ 130849 h 3096776"/>
                <a:gd name="connsiteX0" fmla="*/ 675582 w 2985059"/>
                <a:gd name="connsiteY0" fmla="*/ 181114 h 3145530"/>
                <a:gd name="connsiteX1" fmla="*/ 27575 w 2985059"/>
                <a:gd name="connsiteY1" fmla="*/ 2111874 h 3145530"/>
                <a:gd name="connsiteX2" fmla="*/ 1538149 w 2985059"/>
                <a:gd name="connsiteY2" fmla="*/ 3144478 h 3145530"/>
                <a:gd name="connsiteX3" fmla="*/ 2586076 w 2985059"/>
                <a:gd name="connsiteY3" fmla="*/ 2660950 h 3145530"/>
                <a:gd name="connsiteX4" fmla="*/ 2967489 w 2985059"/>
                <a:gd name="connsiteY4" fmla="*/ 1113172 h 3145530"/>
                <a:gd name="connsiteX5" fmla="*/ 2086938 w 2985059"/>
                <a:gd name="connsiteY5" fmla="*/ 187740 h 3145530"/>
                <a:gd name="connsiteX6" fmla="*/ 675582 w 2985059"/>
                <a:gd name="connsiteY6" fmla="*/ 181114 h 3145530"/>
                <a:gd name="connsiteX0" fmla="*/ 675582 w 2967491"/>
                <a:gd name="connsiteY0" fmla="*/ 181114 h 3145530"/>
                <a:gd name="connsiteX1" fmla="*/ 27575 w 2967491"/>
                <a:gd name="connsiteY1" fmla="*/ 2111874 h 3145530"/>
                <a:gd name="connsiteX2" fmla="*/ 1538149 w 2967491"/>
                <a:gd name="connsiteY2" fmla="*/ 3144478 h 3145530"/>
                <a:gd name="connsiteX3" fmla="*/ 2967489 w 2967491"/>
                <a:gd name="connsiteY3" fmla="*/ 1113172 h 3145530"/>
                <a:gd name="connsiteX4" fmla="*/ 2086938 w 2967491"/>
                <a:gd name="connsiteY4" fmla="*/ 187740 h 3145530"/>
                <a:gd name="connsiteX5" fmla="*/ 675582 w 2967491"/>
                <a:gd name="connsiteY5" fmla="*/ 181114 h 3145530"/>
                <a:gd name="connsiteX0" fmla="*/ 675582 w 2947582"/>
                <a:gd name="connsiteY0" fmla="*/ 181114 h 3145530"/>
                <a:gd name="connsiteX1" fmla="*/ 27575 w 2947582"/>
                <a:gd name="connsiteY1" fmla="*/ 2111874 h 3145530"/>
                <a:gd name="connsiteX2" fmla="*/ 1538149 w 2947582"/>
                <a:gd name="connsiteY2" fmla="*/ 3144478 h 3145530"/>
                <a:gd name="connsiteX3" fmla="*/ 2947579 w 2947582"/>
                <a:gd name="connsiteY3" fmla="*/ 1549533 h 3145530"/>
                <a:gd name="connsiteX4" fmla="*/ 2086938 w 2947582"/>
                <a:gd name="connsiteY4" fmla="*/ 187740 h 3145530"/>
                <a:gd name="connsiteX5" fmla="*/ 675582 w 2947582"/>
                <a:gd name="connsiteY5" fmla="*/ 181114 h 3145530"/>
                <a:gd name="connsiteX0" fmla="*/ 462543 w 2984386"/>
                <a:gd name="connsiteY0" fmla="*/ 451202 h 3006857"/>
                <a:gd name="connsiteX1" fmla="*/ 64384 w 2984386"/>
                <a:gd name="connsiteY1" fmla="*/ 1972992 h 3006857"/>
                <a:gd name="connsiteX2" fmla="*/ 1574958 w 2984386"/>
                <a:gd name="connsiteY2" fmla="*/ 3005596 h 3006857"/>
                <a:gd name="connsiteX3" fmla="*/ 2984388 w 2984386"/>
                <a:gd name="connsiteY3" fmla="*/ 1410651 h 3006857"/>
                <a:gd name="connsiteX4" fmla="*/ 2123747 w 2984386"/>
                <a:gd name="connsiteY4" fmla="*/ 48858 h 3006857"/>
                <a:gd name="connsiteX5" fmla="*/ 462543 w 2984386"/>
                <a:gd name="connsiteY5" fmla="*/ 451202 h 300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386" h="3006857">
                  <a:moveTo>
                    <a:pt x="462543" y="451202"/>
                  </a:moveTo>
                  <a:cubicBezTo>
                    <a:pt x="119316" y="771891"/>
                    <a:pt x="-121018" y="1547260"/>
                    <a:pt x="64384" y="1972992"/>
                  </a:cubicBezTo>
                  <a:cubicBezTo>
                    <a:pt x="249786" y="2398724"/>
                    <a:pt x="939518" y="3039079"/>
                    <a:pt x="1574958" y="3005596"/>
                  </a:cubicBezTo>
                  <a:cubicBezTo>
                    <a:pt x="2064944" y="2839146"/>
                    <a:pt x="2892923" y="1903441"/>
                    <a:pt x="2984388" y="1410651"/>
                  </a:cubicBezTo>
                  <a:cubicBezTo>
                    <a:pt x="2901198" y="998449"/>
                    <a:pt x="2395297" y="227392"/>
                    <a:pt x="2123747" y="48858"/>
                  </a:cubicBezTo>
                  <a:cubicBezTo>
                    <a:pt x="1741762" y="-106485"/>
                    <a:pt x="805770" y="130513"/>
                    <a:pt x="462543" y="451202"/>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8935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BE28F-D010-724F-850D-F908A3A4C47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Root Causes:</a:t>
            </a:r>
            <a:br>
              <a:rPr lang="en-US" sz="3600" kern="1200">
                <a:solidFill>
                  <a:srgbClr val="FFFFFF"/>
                </a:solidFill>
                <a:latin typeface="+mj-lt"/>
                <a:ea typeface="+mj-ea"/>
                <a:cs typeface="+mj-cs"/>
              </a:rPr>
            </a:br>
            <a:r>
              <a:rPr lang="en-US" sz="3600" kern="1200">
                <a:solidFill>
                  <a:srgbClr val="FFFFFF"/>
                </a:solidFill>
                <a:latin typeface="+mj-lt"/>
                <a:ea typeface="+mj-ea"/>
                <a:cs typeface="+mj-cs"/>
              </a:rPr>
              <a:t>Intersecting Systems of Oppression </a:t>
            </a:r>
          </a:p>
        </p:txBody>
      </p:sp>
      <p:pic>
        <p:nvPicPr>
          <p:cNvPr id="7" name="Content Placeholder 6" descr="Diagram&#10;&#10;Description automatically generated">
            <a:extLst>
              <a:ext uri="{FF2B5EF4-FFF2-40B4-BE49-F238E27FC236}">
                <a16:creationId xmlns:a16="http://schemas.microsoft.com/office/drawing/2014/main" id="{9534D96F-DF61-3D40-B4F5-271E45DC0661}"/>
              </a:ext>
            </a:extLst>
          </p:cNvPr>
          <p:cNvPicPr>
            <a:picLocks noGrp="1" noChangeAspect="1"/>
          </p:cNvPicPr>
          <p:nvPr>
            <p:ph idx="1"/>
          </p:nvPr>
        </p:nvPicPr>
        <p:blipFill rotWithShape="1">
          <a:blip r:embed="rId3"/>
          <a:stretch/>
        </p:blipFill>
        <p:spPr>
          <a:xfrm>
            <a:off x="5021486" y="643466"/>
            <a:ext cx="6292360" cy="5568739"/>
          </a:xfrm>
          <a:prstGeom prst="rect">
            <a:avLst/>
          </a:prstGeom>
        </p:spPr>
      </p:pic>
    </p:spTree>
    <p:extLst>
      <p:ext uri="{BB962C8B-B14F-4D97-AF65-F5344CB8AC3E}">
        <p14:creationId xmlns:p14="http://schemas.microsoft.com/office/powerpoint/2010/main" val="1574733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34A3A-8993-BF4A-BBE6-8D57158EB5DE}"/>
              </a:ext>
            </a:extLst>
          </p:cNvPr>
          <p:cNvSpPr>
            <a:spLocks noGrp="1"/>
          </p:cNvSpPr>
          <p:nvPr>
            <p:ph type="title"/>
          </p:nvPr>
        </p:nvSpPr>
        <p:spPr>
          <a:xfrm>
            <a:off x="838201" y="365125"/>
            <a:ext cx="5251316" cy="1807305"/>
          </a:xfrm>
        </p:spPr>
        <p:txBody>
          <a:bodyPr>
            <a:normAutofit fontScale="90000"/>
          </a:bodyPr>
          <a:lstStyle/>
          <a:p>
            <a:r>
              <a:rPr lang="en-US" sz="3700" dirty="0"/>
              <a:t>Roots of violence against Indigenous women:</a:t>
            </a:r>
            <a:br>
              <a:rPr lang="en-US" sz="3700" dirty="0"/>
            </a:br>
            <a:r>
              <a:rPr lang="en-US" sz="3700" b="1" dirty="0"/>
              <a:t>violence is NOT traditional</a:t>
            </a:r>
          </a:p>
        </p:txBody>
      </p:sp>
      <p:sp>
        <p:nvSpPr>
          <p:cNvPr id="9" name="Content Placeholder 8">
            <a:extLst>
              <a:ext uri="{FF2B5EF4-FFF2-40B4-BE49-F238E27FC236}">
                <a16:creationId xmlns:a16="http://schemas.microsoft.com/office/drawing/2014/main" id="{B9322575-7AC5-4A45-964D-5A6670CB495D}"/>
              </a:ext>
            </a:extLst>
          </p:cNvPr>
          <p:cNvSpPr>
            <a:spLocks noGrp="1"/>
          </p:cNvSpPr>
          <p:nvPr>
            <p:ph idx="1"/>
          </p:nvPr>
        </p:nvSpPr>
        <p:spPr>
          <a:xfrm>
            <a:off x="424543" y="2333296"/>
            <a:ext cx="5538243" cy="4361417"/>
          </a:xfrm>
        </p:spPr>
        <p:txBody>
          <a:bodyPr>
            <a:normAutofit/>
          </a:bodyPr>
          <a:lstStyle/>
          <a:p>
            <a:r>
              <a:rPr lang="en-US" sz="2100" dirty="0"/>
              <a:t>Indigenous ways of knowing:  violence against Indigenous women is NOT traditional</a:t>
            </a:r>
          </a:p>
          <a:p>
            <a:r>
              <a:rPr lang="en-US" sz="2100" dirty="0"/>
              <a:t>Indigenous women are sacred, givers of life, and valued, and cherished</a:t>
            </a:r>
          </a:p>
          <a:p>
            <a:r>
              <a:rPr lang="en-US" sz="2100" dirty="0"/>
              <a:t>Indigenous women held positions of power and fought alongside men in battle</a:t>
            </a:r>
          </a:p>
          <a:p>
            <a:r>
              <a:rPr lang="en-US" sz="2100" dirty="0"/>
              <a:t>Women were and still are an integral part of peacekeeping and the balance of life</a:t>
            </a:r>
          </a:p>
          <a:p>
            <a:r>
              <a:rPr lang="en-US" sz="2100" dirty="0"/>
              <a:t>IPV and SA was RARE in pre-colonial times, and was dealt with swiftly by tribes</a:t>
            </a:r>
          </a:p>
        </p:txBody>
      </p:sp>
      <p:pic>
        <p:nvPicPr>
          <p:cNvPr id="5" name="Content Placeholder 4">
            <a:extLst>
              <a:ext uri="{FF2B5EF4-FFF2-40B4-BE49-F238E27FC236}">
                <a16:creationId xmlns:a16="http://schemas.microsoft.com/office/drawing/2014/main" id="{C42D771C-1371-9642-9893-B31BCF9E37D6}"/>
              </a:ext>
            </a:extLst>
          </p:cNvPr>
          <p:cNvPicPr>
            <a:picLocks noChangeAspect="1"/>
          </p:cNvPicPr>
          <p:nvPr/>
        </p:nvPicPr>
        <p:blipFill rotWithShape="1">
          <a:blip r:embed="rId3"/>
          <a:srcRect l="13910" r="3392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97643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7F7526-17B0-DA44-9CA7-D5C0BBAB0391}"/>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Violence is NOT Traditional con’t</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79D03AE-36C6-EA48-9966-4920FC1D2742}"/>
              </a:ext>
            </a:extLst>
          </p:cNvPr>
          <p:cNvSpPr>
            <a:spLocks noGrp="1"/>
          </p:cNvSpPr>
          <p:nvPr>
            <p:ph idx="1"/>
          </p:nvPr>
        </p:nvSpPr>
        <p:spPr>
          <a:xfrm>
            <a:off x="6297233" y="518400"/>
            <a:ext cx="4771607" cy="5837949"/>
          </a:xfrm>
        </p:spPr>
        <p:txBody>
          <a:bodyPr anchor="ctr">
            <a:normAutofit/>
          </a:bodyPr>
          <a:lstStyle/>
          <a:p>
            <a:r>
              <a:rPr lang="en-US" sz="2000" dirty="0">
                <a:solidFill>
                  <a:schemeClr val="tx1">
                    <a:alpha val="80000"/>
                  </a:schemeClr>
                </a:solidFill>
              </a:rPr>
              <a:t>Centuries of trafficking sexual violence that starting during colonial times </a:t>
            </a:r>
          </a:p>
          <a:p>
            <a:r>
              <a:rPr lang="en-GB" sz="2000" dirty="0">
                <a:solidFill>
                  <a:schemeClr val="tx1">
                    <a:alpha val="80000"/>
                  </a:schemeClr>
                </a:solidFill>
              </a:rPr>
              <a:t>Colonialism (action and inaction), historic racism, discrimination, exclusion, and marginalization (political, economic and social spheres)</a:t>
            </a:r>
          </a:p>
          <a:p>
            <a:r>
              <a:rPr lang="en-GB" sz="2000" dirty="0">
                <a:solidFill>
                  <a:schemeClr val="tx1">
                    <a:alpha val="80000"/>
                  </a:schemeClr>
                </a:solidFill>
              </a:rPr>
              <a:t>Harmful assumptions and stereotypes</a:t>
            </a:r>
            <a:r>
              <a:rPr lang="en-US" sz="2000" dirty="0">
                <a:solidFill>
                  <a:schemeClr val="tx1">
                    <a:alpha val="80000"/>
                  </a:schemeClr>
                </a:solidFill>
              </a:rPr>
              <a:t> of Indigenous peoples</a:t>
            </a:r>
          </a:p>
          <a:p>
            <a:r>
              <a:rPr lang="en-US" sz="2000" dirty="0">
                <a:solidFill>
                  <a:schemeClr val="tx1">
                    <a:alpha val="80000"/>
                  </a:schemeClr>
                </a:solidFill>
              </a:rPr>
              <a:t>Layers of oppression and barriers to help seeking </a:t>
            </a:r>
          </a:p>
          <a:p>
            <a:r>
              <a:rPr lang="en-US" sz="2000" dirty="0">
                <a:solidFill>
                  <a:schemeClr val="tx1">
                    <a:alpha val="80000"/>
                  </a:schemeClr>
                </a:solidFill>
              </a:rPr>
              <a:t>Indigenous women were sexualized by colonizers/ misogyny </a:t>
            </a:r>
          </a:p>
          <a:p>
            <a:r>
              <a:rPr lang="en-US" sz="2000" dirty="0">
                <a:solidFill>
                  <a:schemeClr val="tx1">
                    <a:alpha val="80000"/>
                  </a:schemeClr>
                </a:solidFill>
              </a:rPr>
              <a:t>Indigenous women’s voices silenced (no one will help me, no one gets arrested, so why bother)</a:t>
            </a:r>
          </a:p>
          <a:p>
            <a:endParaRPr lang="en-US" sz="2000" dirty="0">
              <a:solidFill>
                <a:schemeClr val="tx1">
                  <a:alpha val="80000"/>
                </a:schemeClr>
              </a:solidFill>
            </a:endParaRPr>
          </a:p>
          <a:p>
            <a:endParaRPr lang="en-US"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265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674F175-FCFE-BB41-A014-4BDE8E899AA3}"/>
              </a:ext>
            </a:extLst>
          </p:cNvPr>
          <p:cNvGraphicFramePr/>
          <p:nvPr>
            <p:extLst>
              <p:ext uri="{D42A27DB-BD31-4B8C-83A1-F6EECF244321}">
                <p14:modId xmlns:p14="http://schemas.microsoft.com/office/powerpoint/2010/main" val="3802192957"/>
              </p:ext>
            </p:extLst>
          </p:nvPr>
        </p:nvGraphicFramePr>
        <p:xfrm>
          <a:off x="736600" y="231784"/>
          <a:ext cx="1066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9D1FEDC3-2878-9D4C-B0FE-37A9BF446F5B}"/>
              </a:ext>
            </a:extLst>
          </p:cNvPr>
          <p:cNvSpPr txBox="1">
            <a:spLocks/>
          </p:cNvSpPr>
          <p:nvPr/>
        </p:nvSpPr>
        <p:spPr>
          <a:xfrm>
            <a:off x="2217057" y="5529885"/>
            <a:ext cx="8078342" cy="1096331"/>
          </a:xfrm>
          <a:prstGeom prst="ellipse">
            <a:avLst/>
          </a:prstGeom>
        </p:spPr>
        <p:txBody>
          <a:bodyPr>
            <a:normAutofit fontScale="97500" lnSpcReduction="1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t>Termination and assimilation policies</a:t>
            </a:r>
          </a:p>
        </p:txBody>
      </p:sp>
    </p:spTree>
    <p:extLst>
      <p:ext uri="{BB962C8B-B14F-4D97-AF65-F5344CB8AC3E}">
        <p14:creationId xmlns:p14="http://schemas.microsoft.com/office/powerpoint/2010/main" val="153282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54FA-1B58-A640-9D0A-D367D4911F83}"/>
              </a:ext>
            </a:extLst>
          </p:cNvPr>
          <p:cNvSpPr>
            <a:spLocks noGrp="1"/>
          </p:cNvSpPr>
          <p:nvPr>
            <p:ph type="title"/>
          </p:nvPr>
        </p:nvSpPr>
        <p:spPr>
          <a:xfrm>
            <a:off x="1251677" y="645105"/>
            <a:ext cx="4357499" cy="1320855"/>
          </a:xfrm>
          <a:prstGeom prst="ellipse">
            <a:avLst/>
          </a:prstGeom>
        </p:spPr>
        <p:txBody>
          <a:bodyPr>
            <a:normAutofit/>
          </a:bodyPr>
          <a:lstStyle/>
          <a:p>
            <a:r>
              <a:rPr lang="en-US" sz="2800" dirty="0"/>
              <a:t>Ex </a:t>
            </a:r>
            <a:r>
              <a:rPr lang="en-US" sz="2800" dirty="0" err="1"/>
              <a:t>parte</a:t>
            </a:r>
            <a:r>
              <a:rPr lang="en-US" sz="2800" dirty="0"/>
              <a:t> crow dog</a:t>
            </a:r>
          </a:p>
        </p:txBody>
      </p:sp>
      <p:sp>
        <p:nvSpPr>
          <p:cNvPr id="3" name="Content Placeholder 2">
            <a:extLst>
              <a:ext uri="{FF2B5EF4-FFF2-40B4-BE49-F238E27FC236}">
                <a16:creationId xmlns:a16="http://schemas.microsoft.com/office/drawing/2014/main" id="{7CFD2591-4323-3D44-98AD-FE6299661FA9}"/>
              </a:ext>
            </a:extLst>
          </p:cNvPr>
          <p:cNvSpPr>
            <a:spLocks noGrp="1"/>
          </p:cNvSpPr>
          <p:nvPr>
            <p:ph idx="1"/>
          </p:nvPr>
        </p:nvSpPr>
        <p:spPr>
          <a:xfrm>
            <a:off x="653144" y="2286001"/>
            <a:ext cx="4962130" cy="3593591"/>
          </a:xfrm>
        </p:spPr>
        <p:txBody>
          <a:bodyPr>
            <a:normAutofit/>
          </a:bodyPr>
          <a:lstStyle/>
          <a:p>
            <a:r>
              <a:rPr lang="en-US" dirty="0">
                <a:solidFill>
                  <a:schemeClr val="tx1"/>
                </a:solidFill>
              </a:rPr>
              <a:t>Original jurisdictional conflict between sovereign tribes and federal authorities (1881)</a:t>
            </a:r>
          </a:p>
          <a:p>
            <a:r>
              <a:rPr lang="en-US" dirty="0">
                <a:solidFill>
                  <a:schemeClr val="tx1"/>
                </a:solidFill>
              </a:rPr>
              <a:t>Considered a legal atrocity, showing the "savage" quality of tribal law, and setting the stage for tribal "dependency" on the US legal system </a:t>
            </a:r>
          </a:p>
          <a:p>
            <a:endParaRPr lang="en-US" dirty="0">
              <a:solidFill>
                <a:schemeClr val="tx1"/>
              </a:solidFill>
            </a:endParaRPr>
          </a:p>
          <a:p>
            <a:endParaRPr lang="en-US" dirty="0">
              <a:solidFill>
                <a:schemeClr val="tx1"/>
              </a:solidFill>
            </a:endParaRPr>
          </a:p>
        </p:txBody>
      </p:sp>
      <p:pic>
        <p:nvPicPr>
          <p:cNvPr id="5" name="Picture 4">
            <a:extLst>
              <a:ext uri="{FF2B5EF4-FFF2-40B4-BE49-F238E27FC236}">
                <a16:creationId xmlns:a16="http://schemas.microsoft.com/office/drawing/2014/main" id="{867A2EB0-1A3A-1D4A-A5BF-A4B9D8A51AE5}"/>
              </a:ext>
            </a:extLst>
          </p:cNvPr>
          <p:cNvPicPr>
            <a:picLocks noChangeAspect="1"/>
          </p:cNvPicPr>
          <p:nvPr/>
        </p:nvPicPr>
        <p:blipFill>
          <a:blip r:embed="rId3"/>
          <a:stretch>
            <a:fillRect/>
          </a:stretch>
        </p:blipFill>
        <p:spPr>
          <a:xfrm>
            <a:off x="6098193" y="1636740"/>
            <a:ext cx="5176744" cy="3610778"/>
          </a:xfrm>
          <a:prstGeom prst="rect">
            <a:avLst/>
          </a:prstGeom>
        </p:spPr>
      </p:pic>
    </p:spTree>
    <p:extLst>
      <p:ext uri="{BB962C8B-B14F-4D97-AF65-F5344CB8AC3E}">
        <p14:creationId xmlns:p14="http://schemas.microsoft.com/office/powerpoint/2010/main" val="116759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2FB-C489-814F-A7D1-AE812DE75530}"/>
              </a:ext>
            </a:extLst>
          </p:cNvPr>
          <p:cNvSpPr>
            <a:spLocks noGrp="1"/>
          </p:cNvSpPr>
          <p:nvPr>
            <p:ph type="title"/>
          </p:nvPr>
        </p:nvSpPr>
        <p:spPr/>
        <p:txBody>
          <a:bodyPr>
            <a:normAutofit/>
          </a:bodyPr>
          <a:lstStyle/>
          <a:p>
            <a:r>
              <a:rPr lang="en-US"/>
              <a:t>Major crimes act </a:t>
            </a:r>
          </a:p>
        </p:txBody>
      </p:sp>
      <p:graphicFrame>
        <p:nvGraphicFramePr>
          <p:cNvPr id="5" name="Content Placeholder 2">
            <a:extLst>
              <a:ext uri="{FF2B5EF4-FFF2-40B4-BE49-F238E27FC236}">
                <a16:creationId xmlns:a16="http://schemas.microsoft.com/office/drawing/2014/main" id="{DE8EB9AE-58F1-4927-85D9-DB37F749699C}"/>
              </a:ext>
            </a:extLst>
          </p:cNvPr>
          <p:cNvGraphicFramePr>
            <a:graphicFrameLocks noGrp="1"/>
          </p:cNvGraphicFramePr>
          <p:nvPr>
            <p:ph idx="1"/>
            <p:extLst>
              <p:ext uri="{D42A27DB-BD31-4B8C-83A1-F6EECF244321}">
                <p14:modId xmlns:p14="http://schemas.microsoft.com/office/powerpoint/2010/main" val="52430133"/>
              </p:ext>
            </p:extLst>
          </p:nvPr>
        </p:nvGraphicFramePr>
        <p:xfrm>
          <a:off x="1251678" y="1594884"/>
          <a:ext cx="10178322" cy="4699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2120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5178-F070-7641-93C3-0AC8E30062A2}"/>
              </a:ext>
            </a:extLst>
          </p:cNvPr>
          <p:cNvSpPr>
            <a:spLocks noGrp="1"/>
          </p:cNvSpPr>
          <p:nvPr>
            <p:ph type="title"/>
          </p:nvPr>
        </p:nvSpPr>
        <p:spPr>
          <a:xfrm>
            <a:off x="754144" y="484631"/>
            <a:ext cx="6340519" cy="1638469"/>
          </a:xfrm>
        </p:spPr>
        <p:txBody>
          <a:bodyPr>
            <a:normAutofit/>
          </a:bodyPr>
          <a:lstStyle/>
          <a:p>
            <a:r>
              <a:rPr lang="en-US" dirty="0"/>
              <a:t>Dawes Act</a:t>
            </a:r>
            <a:br>
              <a:rPr lang="en-US" dirty="0"/>
            </a:br>
            <a:endParaRPr lang="en-US" dirty="0"/>
          </a:p>
        </p:txBody>
      </p:sp>
      <p:sp>
        <p:nvSpPr>
          <p:cNvPr id="9" name="Content Placeholder 8">
            <a:extLst>
              <a:ext uri="{FF2B5EF4-FFF2-40B4-BE49-F238E27FC236}">
                <a16:creationId xmlns:a16="http://schemas.microsoft.com/office/drawing/2014/main" id="{7D5FC6E1-96CE-4DFC-9F12-C8AC7034EB4E}"/>
              </a:ext>
            </a:extLst>
          </p:cNvPr>
          <p:cNvSpPr>
            <a:spLocks noGrp="1"/>
          </p:cNvSpPr>
          <p:nvPr>
            <p:ph idx="1"/>
          </p:nvPr>
        </p:nvSpPr>
        <p:spPr>
          <a:xfrm>
            <a:off x="484632" y="1698172"/>
            <a:ext cx="7035841" cy="4675196"/>
          </a:xfrm>
        </p:spPr>
        <p:txBody>
          <a:bodyPr>
            <a:normAutofit/>
          </a:bodyPr>
          <a:lstStyle/>
          <a:p>
            <a:r>
              <a:rPr lang="en-US" sz="2400" dirty="0">
                <a:solidFill>
                  <a:schemeClr val="tx1"/>
                </a:solidFill>
              </a:rPr>
              <a:t>The Dawes Act was a U.S. law enacted in 1887 that resulted in the sale of over 90 million acres of American Indian owned tribal land to non-Indians for the purpose of assimilating American Indians into white society (and for attaining valuable natural resources) </a:t>
            </a:r>
          </a:p>
          <a:p>
            <a:r>
              <a:rPr lang="en-US" sz="2400" dirty="0">
                <a:solidFill>
                  <a:schemeClr val="tx1"/>
                </a:solidFill>
              </a:rPr>
              <a:t>“Manifest destiny” </a:t>
            </a:r>
          </a:p>
          <a:p>
            <a:r>
              <a:rPr lang="en-US" sz="2400" dirty="0">
                <a:solidFill>
                  <a:schemeClr val="tx1"/>
                </a:solidFill>
              </a:rPr>
              <a:t>Dawes roles- what tribal “blood </a:t>
            </a:r>
            <a:r>
              <a:rPr lang="en-US" sz="2400" dirty="0" err="1">
                <a:solidFill>
                  <a:schemeClr val="tx1"/>
                </a:solidFill>
              </a:rPr>
              <a:t>quantaum</a:t>
            </a:r>
            <a:r>
              <a:rPr lang="en-US" sz="2400" dirty="0">
                <a:solidFill>
                  <a:schemeClr val="tx1"/>
                </a:solidFill>
              </a:rPr>
              <a:t>” </a:t>
            </a:r>
            <a:r>
              <a:rPr lang="en-US" sz="2400" dirty="0" err="1">
                <a:solidFill>
                  <a:schemeClr val="tx1"/>
                </a:solidFill>
              </a:rPr>
              <a:t>amd</a:t>
            </a:r>
            <a:r>
              <a:rPr lang="en-US" sz="2400" dirty="0">
                <a:solidFill>
                  <a:schemeClr val="tx1"/>
                </a:solidFill>
              </a:rPr>
              <a:t> member ship based from (lots of inaccuracies) </a:t>
            </a:r>
          </a:p>
        </p:txBody>
      </p:sp>
      <p:pic>
        <p:nvPicPr>
          <p:cNvPr id="5" name="Content Placeholder 4" descr="A close up of a newspaper&#10;&#10;Description automatically generated">
            <a:extLst>
              <a:ext uri="{FF2B5EF4-FFF2-40B4-BE49-F238E27FC236}">
                <a16:creationId xmlns:a16="http://schemas.microsoft.com/office/drawing/2014/main" id="{9C5B3B50-5A58-AF41-AD30-EDA84BB8FD7C}"/>
              </a:ext>
            </a:extLst>
          </p:cNvPr>
          <p:cNvPicPr>
            <a:picLocks noChangeAspect="1"/>
          </p:cNvPicPr>
          <p:nvPr/>
        </p:nvPicPr>
        <p:blipFill>
          <a:blip r:embed="rId3"/>
          <a:stretch>
            <a:fillRect/>
          </a:stretch>
        </p:blipFill>
        <p:spPr>
          <a:xfrm>
            <a:off x="8050787" y="2016646"/>
            <a:ext cx="3656581" cy="2824708"/>
          </a:xfrm>
          <a:prstGeom prst="rect">
            <a:avLst/>
          </a:prstGeom>
        </p:spPr>
      </p:pic>
    </p:spTree>
    <p:extLst>
      <p:ext uri="{BB962C8B-B14F-4D97-AF65-F5344CB8AC3E}">
        <p14:creationId xmlns:p14="http://schemas.microsoft.com/office/powerpoint/2010/main" val="191329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5ACB1-B494-B74F-B221-8AB5EE61E997}"/>
              </a:ext>
            </a:extLst>
          </p:cNvPr>
          <p:cNvSpPr>
            <a:spLocks noGrp="1"/>
          </p:cNvSpPr>
          <p:nvPr>
            <p:ph type="title"/>
          </p:nvPr>
        </p:nvSpPr>
        <p:spPr>
          <a:xfrm>
            <a:off x="6803409" y="289794"/>
            <a:ext cx="4374664" cy="1708244"/>
          </a:xfrm>
        </p:spPr>
        <p:txBody>
          <a:bodyPr anchor="ctr">
            <a:normAutofit/>
          </a:bodyPr>
          <a:lstStyle/>
          <a:p>
            <a:r>
              <a:rPr lang="en-US" sz="4000" dirty="0"/>
              <a:t>Boarding schools </a:t>
            </a:r>
          </a:p>
        </p:txBody>
      </p:sp>
      <p:pic>
        <p:nvPicPr>
          <p:cNvPr id="5" name="Content Placeholder 4" descr="Text, letter&#10;&#10;Description automatically generated">
            <a:extLst>
              <a:ext uri="{FF2B5EF4-FFF2-40B4-BE49-F238E27FC236}">
                <a16:creationId xmlns:a16="http://schemas.microsoft.com/office/drawing/2014/main" id="{193EF54C-618F-E24B-BA58-100B501A0EEE}"/>
              </a:ext>
            </a:extLst>
          </p:cNvPr>
          <p:cNvPicPr>
            <a:picLocks noChangeAspect="1"/>
          </p:cNvPicPr>
          <p:nvPr/>
        </p:nvPicPr>
        <p:blipFill rotWithShape="1">
          <a:blip r:embed="rId3"/>
          <a:srcRect t="4955" r="-1" b="8138"/>
          <a:stretch/>
        </p:blipFill>
        <p:spPr>
          <a:xfrm>
            <a:off x="-1" y="-2"/>
            <a:ext cx="6096001" cy="6858002"/>
          </a:xfrm>
          <a:prstGeom prst="rect">
            <a:avLst/>
          </a:prstGeom>
        </p:spPr>
      </p:pic>
      <p:sp>
        <p:nvSpPr>
          <p:cNvPr id="9" name="Content Placeholder 8">
            <a:extLst>
              <a:ext uri="{FF2B5EF4-FFF2-40B4-BE49-F238E27FC236}">
                <a16:creationId xmlns:a16="http://schemas.microsoft.com/office/drawing/2014/main" id="{E132F791-D0C0-473B-B380-6E21E6663007}"/>
              </a:ext>
            </a:extLst>
          </p:cNvPr>
          <p:cNvSpPr>
            <a:spLocks noGrp="1"/>
          </p:cNvSpPr>
          <p:nvPr>
            <p:ph idx="1"/>
          </p:nvPr>
        </p:nvSpPr>
        <p:spPr>
          <a:xfrm>
            <a:off x="6585256" y="1847461"/>
            <a:ext cx="4831157" cy="4553339"/>
          </a:xfrm>
        </p:spPr>
        <p:txBody>
          <a:bodyPr anchor="ctr">
            <a:noAutofit/>
          </a:bodyPr>
          <a:lstStyle/>
          <a:p>
            <a:r>
              <a:rPr lang="en-US" sz="2000" dirty="0"/>
              <a:t>Attempt at assimilation of Natives by the US government from1860’s-1978</a:t>
            </a:r>
          </a:p>
          <a:p>
            <a:r>
              <a:rPr lang="en-US" sz="2000" dirty="0"/>
              <a:t>Native children were taken from their parents and stripped of their culture and ways of life, forbidden to speak Indigenous languages,  (rid them of their savagery)</a:t>
            </a:r>
          </a:p>
          <a:p>
            <a:r>
              <a:rPr lang="en-US" sz="2000" dirty="0"/>
              <a:t>Carlisle was larges and most known (1879-1918).  Over 10,000 children from 150 tribes attended.  </a:t>
            </a:r>
          </a:p>
          <a:p>
            <a:r>
              <a:rPr lang="en-US" sz="2000" dirty="0"/>
              <a:t>The government also paid religious orders to provide basic education to Native American children on reservations in the late 19th and early 20th centuries, with the last residential schools closing as late as 1973. </a:t>
            </a:r>
          </a:p>
          <a:p>
            <a:pPr marL="0" indent="0">
              <a:buNone/>
            </a:pPr>
            <a:r>
              <a:rPr lang="en-US" sz="1600" dirty="0"/>
              <a:t>(My great great Aunt Gertie’s paperwork for Carlisle boarding school from 1911-1914)</a:t>
            </a:r>
          </a:p>
        </p:txBody>
      </p:sp>
    </p:spTree>
    <p:extLst>
      <p:ext uri="{BB962C8B-B14F-4D97-AF65-F5344CB8AC3E}">
        <p14:creationId xmlns:p14="http://schemas.microsoft.com/office/powerpoint/2010/main" val="138392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lluminated San Francisco City Hall">
            <a:extLst>
              <a:ext uri="{FF2B5EF4-FFF2-40B4-BE49-F238E27FC236}">
                <a16:creationId xmlns:a16="http://schemas.microsoft.com/office/drawing/2014/main" id="{22E53B8F-DB41-9DAC-931D-1C35918349EC}"/>
              </a:ext>
            </a:extLst>
          </p:cNvPr>
          <p:cNvPicPr>
            <a:picLocks noChangeAspect="1"/>
          </p:cNvPicPr>
          <p:nvPr/>
        </p:nvPicPr>
        <p:blipFill rotWithShape="1">
          <a:blip r:embed="rId3"/>
          <a:srcRect l="26768" r="32121"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A3D2D315-D24A-4B49-872F-1F543CE57826}"/>
              </a:ext>
            </a:extLst>
          </p:cNvPr>
          <p:cNvSpPr>
            <a:spLocks noGrp="1"/>
          </p:cNvSpPr>
          <p:nvPr>
            <p:ph type="title"/>
          </p:nvPr>
        </p:nvSpPr>
        <p:spPr>
          <a:xfrm>
            <a:off x="1137034" y="609600"/>
            <a:ext cx="6831188" cy="1322887"/>
          </a:xfrm>
        </p:spPr>
        <p:txBody>
          <a:bodyPr>
            <a:normAutofit/>
          </a:bodyPr>
          <a:lstStyle/>
          <a:p>
            <a:r>
              <a:rPr lang="en-US"/>
              <a:t>Public Law 280 </a:t>
            </a:r>
          </a:p>
        </p:txBody>
      </p:sp>
      <p:sp>
        <p:nvSpPr>
          <p:cNvPr id="3" name="Content Placeholder 2">
            <a:extLst>
              <a:ext uri="{FF2B5EF4-FFF2-40B4-BE49-F238E27FC236}">
                <a16:creationId xmlns:a16="http://schemas.microsoft.com/office/drawing/2014/main" id="{BFA3A1F2-60DA-584B-9FB9-84D3F56A388B}"/>
              </a:ext>
            </a:extLst>
          </p:cNvPr>
          <p:cNvSpPr>
            <a:spLocks noGrp="1"/>
          </p:cNvSpPr>
          <p:nvPr>
            <p:ph idx="1"/>
          </p:nvPr>
        </p:nvSpPr>
        <p:spPr>
          <a:xfrm>
            <a:off x="391886" y="1932488"/>
            <a:ext cx="7261365" cy="4692248"/>
          </a:xfrm>
        </p:spPr>
        <p:txBody>
          <a:bodyPr>
            <a:normAutofit/>
          </a:bodyPr>
          <a:lstStyle/>
          <a:p>
            <a:r>
              <a:rPr lang="en-US" sz="2000" dirty="0"/>
              <a:t>PL-280  was enacted by the federal government in 1953</a:t>
            </a:r>
          </a:p>
          <a:p>
            <a:r>
              <a:rPr lang="en-US" sz="2000" dirty="0"/>
              <a:t>The law altered criminal jurisdiction on Indian reservations across the country, removing the federal government's authority to prosecute crimes involving Native Americans and giving certain states the ability to prosecute criminal offenses only</a:t>
            </a:r>
          </a:p>
          <a:p>
            <a:r>
              <a:rPr lang="en-US" sz="2000" dirty="0"/>
              <a:t>Congress gave six states (five states initially - California, Minnesota, Nebraska, Oregon, and Wisconsin; and then Alaska upon statehood) extensive criminal and civil jurisdiction over tribal lands </a:t>
            </a:r>
          </a:p>
          <a:p>
            <a:r>
              <a:rPr lang="en-US" sz="2000" dirty="0"/>
              <a:t>Public Law 280 is a complicated statute, which has been very controversial since the time of its enactment in 1953. It has often been misunderstood and misapplied by both federal and state governments.</a:t>
            </a:r>
          </a:p>
          <a:p>
            <a:r>
              <a:rPr lang="en-US" sz="2000" dirty="0"/>
              <a:t>Menominee Nation (Wisconsin) exempt from PL-280</a:t>
            </a:r>
          </a:p>
        </p:txBody>
      </p:sp>
    </p:spTree>
    <p:extLst>
      <p:ext uri="{BB962C8B-B14F-4D97-AF65-F5344CB8AC3E}">
        <p14:creationId xmlns:p14="http://schemas.microsoft.com/office/powerpoint/2010/main" val="328884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D0C6-0C35-A447-A3FB-3E4F7E7AD279}"/>
              </a:ext>
            </a:extLst>
          </p:cNvPr>
          <p:cNvSpPr>
            <a:spLocks noGrp="1"/>
          </p:cNvSpPr>
          <p:nvPr>
            <p:ph type="title"/>
          </p:nvPr>
        </p:nvSpPr>
        <p:spPr>
          <a:xfrm>
            <a:off x="876693" y="741391"/>
            <a:ext cx="5219307" cy="1616203"/>
          </a:xfrm>
        </p:spPr>
        <p:txBody>
          <a:bodyPr anchor="b">
            <a:normAutofit/>
          </a:bodyPr>
          <a:lstStyle/>
          <a:p>
            <a:r>
              <a:rPr lang="en-US" sz="3200"/>
              <a:t>Ojibwe Welcome </a:t>
            </a:r>
          </a:p>
        </p:txBody>
      </p:sp>
      <p:sp>
        <p:nvSpPr>
          <p:cNvPr id="3" name="Content Placeholder 2">
            <a:extLst>
              <a:ext uri="{FF2B5EF4-FFF2-40B4-BE49-F238E27FC236}">
                <a16:creationId xmlns:a16="http://schemas.microsoft.com/office/drawing/2014/main" id="{E2ACB69E-FEA6-1C4A-8C3D-B10B1FC13997}"/>
              </a:ext>
            </a:extLst>
          </p:cNvPr>
          <p:cNvSpPr>
            <a:spLocks noGrp="1"/>
          </p:cNvSpPr>
          <p:nvPr>
            <p:ph idx="1"/>
          </p:nvPr>
        </p:nvSpPr>
        <p:spPr>
          <a:xfrm>
            <a:off x="876692" y="2533476"/>
            <a:ext cx="5219307" cy="3447832"/>
          </a:xfrm>
        </p:spPr>
        <p:txBody>
          <a:bodyPr anchor="t">
            <a:normAutofit/>
          </a:bodyPr>
          <a:lstStyle/>
          <a:p>
            <a:pPr marL="0" indent="0">
              <a:buNone/>
            </a:pPr>
            <a:r>
              <a:rPr lang="en-US" sz="2000"/>
              <a:t>Bozhoo Kinaweya! </a:t>
            </a:r>
          </a:p>
          <a:p>
            <a:pPr marL="0" indent="0">
              <a:buNone/>
            </a:pPr>
            <a:r>
              <a:rPr lang="en-US" sz="2000"/>
              <a:t>Ogimaakwe n’dizhinikaas</a:t>
            </a:r>
          </a:p>
          <a:p>
            <a:pPr marL="0" indent="0">
              <a:buNone/>
            </a:pPr>
            <a:r>
              <a:rPr lang="en-US" sz="2000"/>
              <a:t>Ajijaak ndoodem n’daa aw</a:t>
            </a:r>
          </a:p>
          <a:p>
            <a:pPr marL="0" indent="0">
              <a:buNone/>
            </a:pPr>
            <a:r>
              <a:rPr lang="en-US" sz="2000"/>
              <a:t>Mashkii Ziibiing n’doonjibaa </a:t>
            </a:r>
          </a:p>
        </p:txBody>
      </p:sp>
      <p:pic>
        <p:nvPicPr>
          <p:cNvPr id="9" name="Picture 8" descr="A picture containing light&#10;&#10;Description automatically generated">
            <a:extLst>
              <a:ext uri="{FF2B5EF4-FFF2-40B4-BE49-F238E27FC236}">
                <a16:creationId xmlns:a16="http://schemas.microsoft.com/office/drawing/2014/main" id="{83FB370D-7569-8B4C-83AE-ED185E016EDC}"/>
              </a:ext>
            </a:extLst>
          </p:cNvPr>
          <p:cNvPicPr>
            <a:picLocks noChangeAspect="1"/>
          </p:cNvPicPr>
          <p:nvPr/>
        </p:nvPicPr>
        <p:blipFill rotWithShape="1">
          <a:blip r:embed="rId3"/>
          <a:srcRect l="3857" r="10868" b="1"/>
          <a:stretch/>
        </p:blipFill>
        <p:spPr>
          <a:xfrm>
            <a:off x="7015163" y="877413"/>
            <a:ext cx="4300543" cy="5043096"/>
          </a:xfrm>
          <a:prstGeom prst="rect">
            <a:avLst/>
          </a:prstGeom>
        </p:spPr>
      </p:pic>
      <p:grpSp>
        <p:nvGrpSpPr>
          <p:cNvPr id="24" name="Group 23">
            <a:extLst>
              <a:ext uri="{FF2B5EF4-FFF2-40B4-BE49-F238E27FC236}">
                <a16:creationId xmlns:a16="http://schemas.microsoft.com/office/drawing/2014/main" id="{442598CC-934A-7BCD-C691-B2FE74CEDE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15162" y="5858828"/>
            <a:ext cx="4300544" cy="123363"/>
            <a:chOff x="7015162" y="5858828"/>
            <a:chExt cx="4300544" cy="123363"/>
          </a:xfrm>
        </p:grpSpPr>
        <p:sp>
          <p:nvSpPr>
            <p:cNvPr id="15" name="Rectangle 14">
              <a:extLst>
                <a:ext uri="{FF2B5EF4-FFF2-40B4-BE49-F238E27FC236}">
                  <a16:creationId xmlns:a16="http://schemas.microsoft.com/office/drawing/2014/main" id="{AACD0983-348C-E24F-6839-EA2014B9D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174876-930F-4902-5A02-274205566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460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BE9D022A-88A5-D3A2-47B3-CC5C79219F57}"/>
              </a:ext>
            </a:extLst>
          </p:cNvPr>
          <p:cNvPicPr>
            <a:picLocks noChangeAspect="1"/>
          </p:cNvPicPr>
          <p:nvPr/>
        </p:nvPicPr>
        <p:blipFill rotWithShape="1">
          <a:blip r:embed="rId3"/>
          <a:srcRect l="28270" r="30619"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BEAA2908-D1AC-DE44-99E9-A9790E559823}"/>
              </a:ext>
            </a:extLst>
          </p:cNvPr>
          <p:cNvSpPr>
            <a:spLocks noGrp="1"/>
          </p:cNvSpPr>
          <p:nvPr>
            <p:ph type="title"/>
          </p:nvPr>
        </p:nvSpPr>
        <p:spPr>
          <a:xfrm>
            <a:off x="1137034" y="609600"/>
            <a:ext cx="6831188" cy="1322887"/>
          </a:xfrm>
        </p:spPr>
        <p:txBody>
          <a:bodyPr>
            <a:normAutofit/>
          </a:bodyPr>
          <a:lstStyle/>
          <a:p>
            <a:r>
              <a:rPr lang="en-US"/>
              <a:t>Oliphant vs. Suquamish </a:t>
            </a:r>
            <a:endParaRPr lang="en-US" dirty="0"/>
          </a:p>
        </p:txBody>
      </p:sp>
      <p:sp>
        <p:nvSpPr>
          <p:cNvPr id="3" name="Content Placeholder 2">
            <a:extLst>
              <a:ext uri="{FF2B5EF4-FFF2-40B4-BE49-F238E27FC236}">
                <a16:creationId xmlns:a16="http://schemas.microsoft.com/office/drawing/2014/main" id="{A2C47B7C-8D29-5B42-8785-C1E8ED18136D}"/>
              </a:ext>
            </a:extLst>
          </p:cNvPr>
          <p:cNvSpPr>
            <a:spLocks noGrp="1"/>
          </p:cNvSpPr>
          <p:nvPr>
            <p:ph idx="1"/>
          </p:nvPr>
        </p:nvSpPr>
        <p:spPr>
          <a:xfrm>
            <a:off x="1137035" y="2194102"/>
            <a:ext cx="6516216" cy="3908585"/>
          </a:xfrm>
        </p:spPr>
        <p:txBody>
          <a:bodyPr>
            <a:normAutofit/>
          </a:bodyPr>
          <a:lstStyle/>
          <a:p>
            <a:r>
              <a:rPr lang="en-US" sz="2000" dirty="0"/>
              <a:t>Mark Oliphant (non-Native) assaulted a tribal Suquamish police officer in 1973.  He challenged his arrest.  </a:t>
            </a:r>
          </a:p>
          <a:p>
            <a:r>
              <a:rPr lang="en-US" sz="2000" dirty="0"/>
              <a:t>The case went to the US Supreme court and the court agreed with him in 1978.  </a:t>
            </a:r>
          </a:p>
          <a:p>
            <a:r>
              <a:rPr lang="en-US" sz="2000" dirty="0"/>
              <a:t>As a result,. Native courts do not have the authority to prosecute non-Natives for crimes that occur on tribal lands.</a:t>
            </a:r>
          </a:p>
          <a:p>
            <a:r>
              <a:rPr lang="en-US" sz="2000" b="1" dirty="0"/>
              <a:t>This has been the biggest turning point leading to increases in violence (on reservation-based areas) </a:t>
            </a:r>
          </a:p>
          <a:p>
            <a:pPr marL="0" indent="0">
              <a:buNone/>
            </a:pPr>
            <a:r>
              <a:rPr lang="en-US" sz="2000" dirty="0"/>
              <a:t>(This ruling continues today.  The VAWA has restored some of these inherent rights)</a:t>
            </a:r>
          </a:p>
          <a:p>
            <a:endParaRPr lang="en-US" sz="2000" dirty="0"/>
          </a:p>
        </p:txBody>
      </p:sp>
    </p:spTree>
    <p:extLst>
      <p:ext uri="{BB962C8B-B14F-4D97-AF65-F5344CB8AC3E}">
        <p14:creationId xmlns:p14="http://schemas.microsoft.com/office/powerpoint/2010/main" val="373548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id="{B27EB6C1-C6B4-9046-8487-D27CD34B7846}"/>
              </a:ext>
            </a:extLst>
          </p:cNvPr>
          <p:cNvPicPr>
            <a:picLocks noGrp="1" noChangeAspect="1"/>
          </p:cNvPicPr>
          <p:nvPr>
            <p:ph idx="1"/>
          </p:nvPr>
        </p:nvPicPr>
        <p:blipFill>
          <a:blip r:embed="rId3"/>
          <a:stretch>
            <a:fillRect/>
          </a:stretch>
        </p:blipFill>
        <p:spPr>
          <a:xfrm>
            <a:off x="3914775" y="0"/>
            <a:ext cx="6329363" cy="6682187"/>
          </a:xfrm>
        </p:spPr>
      </p:pic>
    </p:spTree>
    <p:extLst>
      <p:ext uri="{BB962C8B-B14F-4D97-AF65-F5344CB8AC3E}">
        <p14:creationId xmlns:p14="http://schemas.microsoft.com/office/powerpoint/2010/main" val="3639944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4295-3ADA-DB43-A866-49ED11AF172B}"/>
              </a:ext>
            </a:extLst>
          </p:cNvPr>
          <p:cNvSpPr>
            <a:spLocks noGrp="1"/>
          </p:cNvSpPr>
          <p:nvPr>
            <p:ph type="title"/>
          </p:nvPr>
        </p:nvSpPr>
        <p:spPr>
          <a:xfrm>
            <a:off x="754144" y="484631"/>
            <a:ext cx="6340519" cy="1638469"/>
          </a:xfrm>
        </p:spPr>
        <p:txBody>
          <a:bodyPr>
            <a:normAutofit/>
          </a:bodyPr>
          <a:lstStyle/>
          <a:p>
            <a:r>
              <a:rPr lang="en-US"/>
              <a:t>Indian relocation act</a:t>
            </a:r>
          </a:p>
        </p:txBody>
      </p:sp>
      <p:sp>
        <p:nvSpPr>
          <p:cNvPr id="3" name="Content Placeholder 2">
            <a:extLst>
              <a:ext uri="{FF2B5EF4-FFF2-40B4-BE49-F238E27FC236}">
                <a16:creationId xmlns:a16="http://schemas.microsoft.com/office/drawing/2014/main" id="{9A8BB4FB-E7EF-634A-8E81-83F00F56AB72}"/>
              </a:ext>
            </a:extLst>
          </p:cNvPr>
          <p:cNvSpPr>
            <a:spLocks noGrp="1"/>
          </p:cNvSpPr>
          <p:nvPr>
            <p:ph idx="1"/>
          </p:nvPr>
        </p:nvSpPr>
        <p:spPr>
          <a:xfrm>
            <a:off x="765051" y="2443140"/>
            <a:ext cx="6306309" cy="3930227"/>
          </a:xfrm>
        </p:spPr>
        <p:txBody>
          <a:bodyPr>
            <a:normAutofit/>
          </a:bodyPr>
          <a:lstStyle/>
          <a:p>
            <a:r>
              <a:rPr lang="en-US" sz="2200" dirty="0">
                <a:solidFill>
                  <a:schemeClr val="tx1"/>
                </a:solidFill>
              </a:rPr>
              <a:t>The Indian Relocation Act of 1956 (also known as Public Law 959 or the Adult Vocational Training Program) was a US law intended to encourage Native Americans in the United States to leave Indian reservations, acquire skills, and assimilate into the general population (1952-1972) </a:t>
            </a:r>
          </a:p>
          <a:p>
            <a:r>
              <a:rPr lang="en-US" sz="2200" dirty="0">
                <a:solidFill>
                  <a:schemeClr val="tx1"/>
                </a:solidFill>
              </a:rPr>
              <a:t>Around 100,000 American Indians relocated to cities in the US with promises of a “better life”.  It was basically a one-way ticket to urban poverty and hardship. </a:t>
            </a:r>
          </a:p>
          <a:p>
            <a:endParaRPr lang="en-US" dirty="0">
              <a:solidFill>
                <a:schemeClr val="tx1"/>
              </a:solidFill>
            </a:endParaRPr>
          </a:p>
        </p:txBody>
      </p:sp>
      <p:pic>
        <p:nvPicPr>
          <p:cNvPr id="7" name="Picture 6" descr="A screenshot of a newspaper&#10;&#10;Description automatically generated">
            <a:extLst>
              <a:ext uri="{FF2B5EF4-FFF2-40B4-BE49-F238E27FC236}">
                <a16:creationId xmlns:a16="http://schemas.microsoft.com/office/drawing/2014/main" id="{841CDC70-3FD8-9F4D-99BE-621D968D269B}"/>
              </a:ext>
            </a:extLst>
          </p:cNvPr>
          <p:cNvPicPr>
            <a:picLocks noChangeAspect="1"/>
          </p:cNvPicPr>
          <p:nvPr/>
        </p:nvPicPr>
        <p:blipFill>
          <a:blip r:embed="rId3"/>
          <a:stretch>
            <a:fillRect/>
          </a:stretch>
        </p:blipFill>
        <p:spPr>
          <a:xfrm>
            <a:off x="7427167" y="115607"/>
            <a:ext cx="4630743" cy="6257760"/>
          </a:xfrm>
          <a:prstGeom prst="rect">
            <a:avLst/>
          </a:prstGeom>
        </p:spPr>
      </p:pic>
    </p:spTree>
    <p:extLst>
      <p:ext uri="{BB962C8B-B14F-4D97-AF65-F5344CB8AC3E}">
        <p14:creationId xmlns:p14="http://schemas.microsoft.com/office/powerpoint/2010/main" val="2973577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0852-2C00-8446-885E-F4564F18922D}"/>
              </a:ext>
            </a:extLst>
          </p:cNvPr>
          <p:cNvSpPr>
            <a:spLocks noGrp="1"/>
          </p:cNvSpPr>
          <p:nvPr>
            <p:ph type="title"/>
          </p:nvPr>
        </p:nvSpPr>
        <p:spPr>
          <a:xfrm>
            <a:off x="6823878" y="261258"/>
            <a:ext cx="4491821" cy="1257300"/>
          </a:xfrm>
        </p:spPr>
        <p:txBody>
          <a:bodyPr anchor="b">
            <a:normAutofit/>
          </a:bodyPr>
          <a:lstStyle/>
          <a:p>
            <a:r>
              <a:rPr lang="en-US" sz="3200" dirty="0"/>
              <a:t>Consequences of limiting tribal sovereignty</a:t>
            </a:r>
          </a:p>
        </p:txBody>
      </p:sp>
      <p:pic>
        <p:nvPicPr>
          <p:cNvPr id="5" name="Picture 4" descr="Front steps and columns of a majestic city building">
            <a:extLst>
              <a:ext uri="{FF2B5EF4-FFF2-40B4-BE49-F238E27FC236}">
                <a16:creationId xmlns:a16="http://schemas.microsoft.com/office/drawing/2014/main" id="{B7767DF9-FACF-5103-8E0A-F90F8EEDFCF9}"/>
              </a:ext>
            </a:extLst>
          </p:cNvPr>
          <p:cNvPicPr>
            <a:picLocks noChangeAspect="1"/>
          </p:cNvPicPr>
          <p:nvPr/>
        </p:nvPicPr>
        <p:blipFill rotWithShape="1">
          <a:blip r:embed="rId3"/>
          <a:srcRect l="19159" r="21507"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7B154CC-3F2B-8F47-8C21-BB1382B29BA2}"/>
              </a:ext>
            </a:extLst>
          </p:cNvPr>
          <p:cNvSpPr>
            <a:spLocks noGrp="1"/>
          </p:cNvSpPr>
          <p:nvPr>
            <p:ph idx="1"/>
          </p:nvPr>
        </p:nvSpPr>
        <p:spPr>
          <a:xfrm>
            <a:off x="6482443" y="1779814"/>
            <a:ext cx="5323113" cy="5078186"/>
          </a:xfrm>
        </p:spPr>
        <p:txBody>
          <a:bodyPr anchor="t">
            <a:normAutofit/>
          </a:bodyPr>
          <a:lstStyle/>
          <a:p>
            <a:r>
              <a:rPr lang="en-US" sz="2200" dirty="0"/>
              <a:t>Indigenous women remain targets of sexual violence and trafficking</a:t>
            </a:r>
          </a:p>
          <a:p>
            <a:r>
              <a:rPr lang="en-US" sz="2200" dirty="0"/>
              <a:t>Jurisdictional confusion and lack of prosecution </a:t>
            </a:r>
          </a:p>
          <a:p>
            <a:r>
              <a:rPr lang="en-US" sz="2200" dirty="0"/>
              <a:t>Lack of collaboration between federal/ local/ tribal authorities and agencies</a:t>
            </a:r>
          </a:p>
          <a:p>
            <a:r>
              <a:rPr lang="en-US" sz="2200" dirty="0"/>
              <a:t>Lack of reporting of crimes</a:t>
            </a:r>
          </a:p>
          <a:p>
            <a:r>
              <a:rPr lang="en-US" sz="2200" dirty="0"/>
              <a:t>Crime data on reservations/urban areas lacking (underreporting of crimes between tribal/ local/ state/ federal authorities)</a:t>
            </a:r>
          </a:p>
          <a:p>
            <a:r>
              <a:rPr lang="en-US" sz="2200" dirty="0"/>
              <a:t>Gaps/ loopholes in the VAWA </a:t>
            </a:r>
          </a:p>
          <a:p>
            <a:endParaRPr lang="en-US" sz="1600" dirty="0"/>
          </a:p>
        </p:txBody>
      </p:sp>
    </p:spTree>
    <p:extLst>
      <p:ext uri="{BB962C8B-B14F-4D97-AF65-F5344CB8AC3E}">
        <p14:creationId xmlns:p14="http://schemas.microsoft.com/office/powerpoint/2010/main" val="649823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3545C-4F2A-A64D-A981-383FEE5D38A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Contemporary contexts in MMIW Crisis</a:t>
            </a:r>
          </a:p>
        </p:txBody>
      </p:sp>
      <p:sp>
        <p:nvSpPr>
          <p:cNvPr id="3" name="Content Placeholder 2">
            <a:extLst>
              <a:ext uri="{FF2B5EF4-FFF2-40B4-BE49-F238E27FC236}">
                <a16:creationId xmlns:a16="http://schemas.microsoft.com/office/drawing/2014/main" id="{9376DD1C-DE4C-D742-A8F0-5B90F3439C70}"/>
              </a:ext>
            </a:extLst>
          </p:cNvPr>
          <p:cNvSpPr>
            <a:spLocks noGrp="1"/>
          </p:cNvSpPr>
          <p:nvPr>
            <p:ph idx="1"/>
          </p:nvPr>
        </p:nvSpPr>
        <p:spPr>
          <a:xfrm>
            <a:off x="4504548" y="649480"/>
            <a:ext cx="7419973" cy="5732659"/>
          </a:xfrm>
        </p:spPr>
        <p:txBody>
          <a:bodyPr anchor="ctr">
            <a:normAutofit/>
          </a:bodyPr>
          <a:lstStyle/>
          <a:p>
            <a:pPr marL="0" indent="0">
              <a:buNone/>
            </a:pPr>
            <a:r>
              <a:rPr lang="en-US" sz="2000" b="1" dirty="0"/>
              <a:t>A continuation of colonial injustice:</a:t>
            </a:r>
          </a:p>
          <a:p>
            <a:r>
              <a:rPr lang="en-US" sz="2200" dirty="0"/>
              <a:t>Continued tensions with social service agencies, foster care system and challenges to ICWA</a:t>
            </a:r>
          </a:p>
          <a:p>
            <a:r>
              <a:rPr lang="en-US" sz="2200" dirty="0"/>
              <a:t>Intergenerational trauma/ family dynamics</a:t>
            </a:r>
          </a:p>
          <a:p>
            <a:pPr lvl="1"/>
            <a:r>
              <a:rPr lang="en-US" sz="2200" dirty="0"/>
              <a:t>Human Trafficking </a:t>
            </a:r>
          </a:p>
          <a:p>
            <a:pPr lvl="1"/>
            <a:r>
              <a:rPr lang="en-US" sz="2200" dirty="0"/>
              <a:t>Sex work- impacts highly vulnerable </a:t>
            </a:r>
          </a:p>
          <a:p>
            <a:pPr lvl="1"/>
            <a:r>
              <a:rPr lang="en-US" sz="2200" dirty="0"/>
              <a:t>Youth runaways</a:t>
            </a:r>
          </a:p>
          <a:p>
            <a:r>
              <a:rPr lang="en-US" sz="2200" dirty="0"/>
              <a:t>Forced Sterilization (70’s in the US and up until 2017 in Canada).</a:t>
            </a:r>
          </a:p>
          <a:p>
            <a:r>
              <a:rPr lang="en-US" sz="2200" dirty="0"/>
              <a:t>Distrust of healthcare services and providers</a:t>
            </a:r>
          </a:p>
          <a:p>
            <a:r>
              <a:rPr lang="en-US" sz="2200" dirty="0"/>
              <a:t>Barriers to help seeking- MANY!</a:t>
            </a:r>
          </a:p>
          <a:p>
            <a:r>
              <a:rPr lang="en-US" sz="2200" dirty="0"/>
              <a:t>Tensions with law enforcement/ mass incarceration</a:t>
            </a:r>
          </a:p>
          <a:p>
            <a:r>
              <a:rPr lang="en-US" sz="2200" dirty="0"/>
              <a:t>Underfunding of Indian Health Service</a:t>
            </a:r>
          </a:p>
          <a:p>
            <a:r>
              <a:rPr lang="en-US" sz="2200" dirty="0"/>
              <a:t>Invisible in the data/ invisible in the media </a:t>
            </a:r>
          </a:p>
          <a:p>
            <a:pPr marL="0" indent="0">
              <a:buNone/>
            </a:pPr>
            <a:endParaRPr lang="en-US" sz="2000" dirty="0"/>
          </a:p>
        </p:txBody>
      </p:sp>
    </p:spTree>
    <p:extLst>
      <p:ext uri="{BB962C8B-B14F-4D97-AF65-F5344CB8AC3E}">
        <p14:creationId xmlns:p14="http://schemas.microsoft.com/office/powerpoint/2010/main" val="353348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52F91-5119-E548-9910-2D02B9974F25}"/>
              </a:ext>
            </a:extLst>
          </p:cNvPr>
          <p:cNvPicPr>
            <a:picLocks noChangeAspect="1"/>
          </p:cNvPicPr>
          <p:nvPr/>
        </p:nvPicPr>
        <p:blipFill rotWithShape="1">
          <a:blip r:embed="rId3"/>
          <a:srcRect l="35394" r="20021" b="-1"/>
          <a:stretch/>
        </p:blipFill>
        <p:spPr>
          <a:xfrm>
            <a:off x="7338646" y="10"/>
            <a:ext cx="4853354" cy="6857990"/>
          </a:xfrm>
          <a:prstGeom prst="rect">
            <a:avLst/>
          </a:prstGeom>
        </p:spPr>
      </p:pic>
      <p:sp>
        <p:nvSpPr>
          <p:cNvPr id="2" name="Title 1">
            <a:extLst>
              <a:ext uri="{FF2B5EF4-FFF2-40B4-BE49-F238E27FC236}">
                <a16:creationId xmlns:a16="http://schemas.microsoft.com/office/drawing/2014/main" id="{807F954F-2A8D-464D-A0D5-4F11E9AE07FF}"/>
              </a:ext>
            </a:extLst>
          </p:cNvPr>
          <p:cNvSpPr>
            <a:spLocks noGrp="1"/>
          </p:cNvSpPr>
          <p:nvPr>
            <p:ph type="title"/>
          </p:nvPr>
        </p:nvSpPr>
        <p:spPr>
          <a:xfrm>
            <a:off x="765051" y="382385"/>
            <a:ext cx="6015897" cy="1492132"/>
          </a:xfrm>
        </p:spPr>
        <p:txBody>
          <a:bodyPr>
            <a:noAutofit/>
          </a:bodyPr>
          <a:lstStyle/>
          <a:p>
            <a:r>
              <a:rPr lang="en-US" sz="3200" dirty="0"/>
              <a:t>Violence against the land= violence against Native women</a:t>
            </a:r>
            <a:br>
              <a:rPr lang="en-US" sz="3200" dirty="0"/>
            </a:br>
            <a:endParaRPr lang="en-US" sz="3200" dirty="0"/>
          </a:p>
        </p:txBody>
      </p:sp>
      <p:sp>
        <p:nvSpPr>
          <p:cNvPr id="3" name="Content Placeholder 2">
            <a:extLst>
              <a:ext uri="{FF2B5EF4-FFF2-40B4-BE49-F238E27FC236}">
                <a16:creationId xmlns:a16="http://schemas.microsoft.com/office/drawing/2014/main" id="{9EEA71D3-62AC-F143-8B7D-9C0026CEBDFD}"/>
              </a:ext>
            </a:extLst>
          </p:cNvPr>
          <p:cNvSpPr>
            <a:spLocks noGrp="1"/>
          </p:cNvSpPr>
          <p:nvPr>
            <p:ph idx="1"/>
          </p:nvPr>
        </p:nvSpPr>
        <p:spPr>
          <a:xfrm>
            <a:off x="765050" y="1920234"/>
            <a:ext cx="6288893" cy="4555381"/>
          </a:xfrm>
        </p:spPr>
        <p:txBody>
          <a:bodyPr>
            <a:normAutofit lnSpcReduction="10000"/>
          </a:bodyPr>
          <a:lstStyle/>
          <a:p>
            <a:r>
              <a:rPr lang="en-US" sz="2400" dirty="0">
                <a:solidFill>
                  <a:schemeClr val="tx1"/>
                </a:solidFill>
              </a:rPr>
              <a:t>Perpetuation of colonial settler influence, patriarchy, and capitalism (clash of values)</a:t>
            </a:r>
          </a:p>
          <a:p>
            <a:pPr lvl="1"/>
            <a:r>
              <a:rPr lang="en-US" sz="2400" dirty="0">
                <a:solidFill>
                  <a:schemeClr val="tx1"/>
                </a:solidFill>
              </a:rPr>
              <a:t>Western view: ownership, property, real estate, wealth</a:t>
            </a:r>
          </a:p>
          <a:p>
            <a:pPr lvl="1"/>
            <a:r>
              <a:rPr lang="en-US" sz="2400" dirty="0">
                <a:solidFill>
                  <a:schemeClr val="tx1"/>
                </a:solidFill>
              </a:rPr>
              <a:t>Native view:  connection, belonging, family, Mother earth feeds and sustains</a:t>
            </a:r>
          </a:p>
          <a:p>
            <a:r>
              <a:rPr lang="en-US" sz="2400" dirty="0">
                <a:solidFill>
                  <a:schemeClr val="tx1"/>
                </a:solidFill>
              </a:rPr>
              <a:t>Energy policies have directly contributed to further land degradation and increases in violence against women (in US and globally)</a:t>
            </a:r>
          </a:p>
          <a:p>
            <a:r>
              <a:rPr lang="en-US" sz="2400" dirty="0">
                <a:solidFill>
                  <a:schemeClr val="tx1"/>
                </a:solidFill>
              </a:rPr>
              <a:t>Several proposed pipeline/ mining projects in Wisconsin that would disproportionately impact tribes</a:t>
            </a:r>
          </a:p>
          <a:p>
            <a:r>
              <a:rPr lang="en-US" sz="2400" dirty="0">
                <a:solidFill>
                  <a:schemeClr val="tx1"/>
                </a:solidFill>
              </a:rPr>
              <a:t>Man Camps</a:t>
            </a:r>
          </a:p>
          <a:p>
            <a:endParaRPr lang="en-US" dirty="0"/>
          </a:p>
          <a:p>
            <a:pPr marL="0" indent="0">
              <a:buNone/>
            </a:pPr>
            <a:endParaRPr lang="en-US" dirty="0"/>
          </a:p>
        </p:txBody>
      </p:sp>
    </p:spTree>
    <p:extLst>
      <p:ext uri="{BB962C8B-B14F-4D97-AF65-F5344CB8AC3E}">
        <p14:creationId xmlns:p14="http://schemas.microsoft.com/office/powerpoint/2010/main" val="143348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C4196-1995-D14B-B1EE-B50CCEB7DA8B}"/>
              </a:ext>
            </a:extLst>
          </p:cNvPr>
          <p:cNvSpPr>
            <a:spLocks noGrp="1"/>
          </p:cNvSpPr>
          <p:nvPr>
            <p:ph type="title"/>
          </p:nvPr>
        </p:nvSpPr>
        <p:spPr/>
        <p:txBody>
          <a:bodyPr/>
          <a:lstStyle/>
          <a:p>
            <a:r>
              <a:rPr lang="en-US" dirty="0"/>
              <a:t>What to do?</a:t>
            </a:r>
          </a:p>
        </p:txBody>
      </p:sp>
      <p:sp>
        <p:nvSpPr>
          <p:cNvPr id="3" name="Text Placeholder 2">
            <a:extLst>
              <a:ext uri="{FF2B5EF4-FFF2-40B4-BE49-F238E27FC236}">
                <a16:creationId xmlns:a16="http://schemas.microsoft.com/office/drawing/2014/main" id="{8B7F78C1-A0B8-6F41-8866-E915756C2B13}"/>
              </a:ext>
            </a:extLst>
          </p:cNvPr>
          <p:cNvSpPr>
            <a:spLocks noGrp="1"/>
          </p:cNvSpPr>
          <p:nvPr>
            <p:ph type="body" idx="1"/>
          </p:nvPr>
        </p:nvSpPr>
        <p:spPr/>
        <p:txBody>
          <a:bodyPr>
            <a:normAutofit/>
          </a:bodyPr>
          <a:lstStyle/>
          <a:p>
            <a:r>
              <a:rPr lang="en-US" sz="2800" dirty="0">
                <a:solidFill>
                  <a:schemeClr val="tx1"/>
                </a:solidFill>
              </a:rPr>
              <a:t>Interventions to address the crisis of MMIW/ relatives</a:t>
            </a:r>
          </a:p>
        </p:txBody>
      </p:sp>
    </p:spTree>
    <p:extLst>
      <p:ext uri="{BB962C8B-B14F-4D97-AF65-F5344CB8AC3E}">
        <p14:creationId xmlns:p14="http://schemas.microsoft.com/office/powerpoint/2010/main" val="3240222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72EC44-278D-FE40-A579-E28EA9EDDE74}"/>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Federal and state efforts</a:t>
            </a:r>
          </a:p>
        </p:txBody>
      </p:sp>
      <p:graphicFrame>
        <p:nvGraphicFramePr>
          <p:cNvPr id="5" name="Content Placeholder 2">
            <a:extLst>
              <a:ext uri="{FF2B5EF4-FFF2-40B4-BE49-F238E27FC236}">
                <a16:creationId xmlns:a16="http://schemas.microsoft.com/office/drawing/2014/main" id="{31CA5239-8E71-F2BB-A849-277094ADEE63}"/>
              </a:ext>
            </a:extLst>
          </p:cNvPr>
          <p:cNvGraphicFramePr>
            <a:graphicFrameLocks noGrp="1"/>
          </p:cNvGraphicFramePr>
          <p:nvPr>
            <p:ph idx="1"/>
            <p:extLst>
              <p:ext uri="{D42A27DB-BD31-4B8C-83A1-F6EECF244321}">
                <p14:modId xmlns:p14="http://schemas.microsoft.com/office/powerpoint/2010/main" val="91757406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718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C875A-3661-AF46-9C33-42756E8EF2E5}"/>
              </a:ext>
            </a:extLst>
          </p:cNvPr>
          <p:cNvSpPr>
            <a:spLocks noGrp="1"/>
          </p:cNvSpPr>
          <p:nvPr>
            <p:ph idx="1"/>
          </p:nvPr>
        </p:nvSpPr>
        <p:spPr>
          <a:xfrm>
            <a:off x="541176" y="373224"/>
            <a:ext cx="6694776" cy="5997833"/>
          </a:xfrm>
        </p:spPr>
        <p:txBody>
          <a:bodyPr>
            <a:normAutofit/>
          </a:bodyPr>
          <a:lstStyle/>
          <a:p>
            <a:pPr>
              <a:lnSpc>
                <a:spcPct val="100000"/>
              </a:lnSpc>
            </a:pPr>
            <a:r>
              <a:rPr lang="en-US" sz="2200" dirty="0">
                <a:solidFill>
                  <a:schemeClr val="tx1"/>
                </a:solidFill>
              </a:rPr>
              <a:t>VAWA enacted in in 1994 improve criminal justice and community-based responses to domestic violence, dating violence, sexual assault and stalking in the United States</a:t>
            </a:r>
          </a:p>
          <a:p>
            <a:pPr>
              <a:lnSpc>
                <a:spcPct val="100000"/>
              </a:lnSpc>
            </a:pPr>
            <a:r>
              <a:rPr lang="en-US" sz="2200" dirty="0">
                <a:solidFill>
                  <a:schemeClr val="tx1"/>
                </a:solidFill>
              </a:rPr>
              <a:t>VAWA 2013 recognizes tribes' inherent power to criminal jurisdiction over certain defendants, regardless of their Indian/ non-Indian status, who commit acts of IPV or dating violence or violate certain protection orders on tribal land.  </a:t>
            </a:r>
          </a:p>
          <a:p>
            <a:pPr>
              <a:lnSpc>
                <a:spcPct val="100000"/>
              </a:lnSpc>
            </a:pPr>
            <a:r>
              <a:rPr lang="en-US" sz="2200" dirty="0">
                <a:solidFill>
                  <a:schemeClr val="tx1"/>
                </a:solidFill>
              </a:rPr>
              <a:t>There are </a:t>
            </a:r>
            <a:r>
              <a:rPr lang="en-US" sz="2200" u="sng" dirty="0">
                <a:solidFill>
                  <a:schemeClr val="tx1"/>
                </a:solidFill>
              </a:rPr>
              <a:t>LIMITATIONS </a:t>
            </a:r>
            <a:r>
              <a:rPr lang="en-US" sz="2200" dirty="0">
                <a:solidFill>
                  <a:schemeClr val="tx1"/>
                </a:solidFill>
              </a:rPr>
              <a:t>in the 2013 VAWA </a:t>
            </a:r>
          </a:p>
          <a:p>
            <a:pPr>
              <a:lnSpc>
                <a:spcPct val="100000"/>
              </a:lnSpc>
            </a:pPr>
            <a:r>
              <a:rPr lang="en-US" sz="2200" dirty="0"/>
              <a:t>Many gaps/ loopholes addressed in 2022 version </a:t>
            </a:r>
            <a:endParaRPr lang="en-US" sz="2200" dirty="0">
              <a:solidFill>
                <a:schemeClr val="tx1"/>
              </a:solidFill>
            </a:endParaRPr>
          </a:p>
          <a:p>
            <a:pPr>
              <a:lnSpc>
                <a:spcPct val="100000"/>
              </a:lnSpc>
            </a:pPr>
            <a:r>
              <a:rPr lang="en-US" sz="2200" dirty="0">
                <a:solidFill>
                  <a:schemeClr val="tx1"/>
                </a:solidFill>
              </a:rPr>
              <a:t>First time in 35 years that tribes can prosecute non-Natives for violent crimes</a:t>
            </a:r>
          </a:p>
          <a:p>
            <a:pPr>
              <a:lnSpc>
                <a:spcPct val="100000"/>
              </a:lnSpc>
            </a:pPr>
            <a:r>
              <a:rPr lang="en-US" sz="2200" dirty="0"/>
              <a:t>Still more work to do! </a:t>
            </a:r>
            <a:endParaRPr lang="en-US" sz="2200" dirty="0">
              <a:solidFill>
                <a:schemeClr val="tx1"/>
              </a:solidFill>
            </a:endParaRPr>
          </a:p>
        </p:txBody>
      </p:sp>
      <p:pic>
        <p:nvPicPr>
          <p:cNvPr id="5" name="Picture 4">
            <a:extLst>
              <a:ext uri="{FF2B5EF4-FFF2-40B4-BE49-F238E27FC236}">
                <a16:creationId xmlns:a16="http://schemas.microsoft.com/office/drawing/2014/main" id="{DEF512F0-5B51-4142-A0E2-0FCC7420F3B6}"/>
              </a:ext>
            </a:extLst>
          </p:cNvPr>
          <p:cNvPicPr>
            <a:picLocks noChangeAspect="1"/>
          </p:cNvPicPr>
          <p:nvPr/>
        </p:nvPicPr>
        <p:blipFill rotWithShape="1">
          <a:blip r:embed="rId3"/>
          <a:srcRect r="11110" b="-1"/>
          <a:stretch/>
        </p:blipFill>
        <p:spPr>
          <a:xfrm>
            <a:off x="7555992" y="1227370"/>
            <a:ext cx="3902582" cy="4390393"/>
          </a:xfrm>
          <a:prstGeom prst="rect">
            <a:avLst/>
          </a:prstGeom>
        </p:spPr>
      </p:pic>
    </p:spTree>
    <p:extLst>
      <p:ext uri="{BB962C8B-B14F-4D97-AF65-F5344CB8AC3E}">
        <p14:creationId xmlns:p14="http://schemas.microsoft.com/office/powerpoint/2010/main" val="793581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1378-BA4F-DE4C-A6D3-8814045D68FB}"/>
              </a:ext>
            </a:extLst>
          </p:cNvPr>
          <p:cNvSpPr>
            <a:spLocks noGrp="1"/>
          </p:cNvSpPr>
          <p:nvPr>
            <p:ph type="title"/>
          </p:nvPr>
        </p:nvSpPr>
        <p:spPr>
          <a:xfrm>
            <a:off x="562076" y="269631"/>
            <a:ext cx="5925310" cy="1174991"/>
          </a:xfrm>
        </p:spPr>
        <p:txBody>
          <a:bodyPr>
            <a:normAutofit/>
          </a:bodyPr>
          <a:lstStyle/>
          <a:p>
            <a:r>
              <a:rPr lang="en-US" sz="2800" b="1" dirty="0"/>
              <a:t>Other Legislative action </a:t>
            </a:r>
          </a:p>
        </p:txBody>
      </p:sp>
      <p:sp>
        <p:nvSpPr>
          <p:cNvPr id="3" name="Content Placeholder 2">
            <a:extLst>
              <a:ext uri="{FF2B5EF4-FFF2-40B4-BE49-F238E27FC236}">
                <a16:creationId xmlns:a16="http://schemas.microsoft.com/office/drawing/2014/main" id="{70A879CD-77BD-774E-89B3-0D8228076ACB}"/>
              </a:ext>
            </a:extLst>
          </p:cNvPr>
          <p:cNvSpPr>
            <a:spLocks noGrp="1"/>
          </p:cNvSpPr>
          <p:nvPr>
            <p:ph idx="1"/>
          </p:nvPr>
        </p:nvSpPr>
        <p:spPr>
          <a:xfrm>
            <a:off x="429208" y="1807535"/>
            <a:ext cx="6581192" cy="4780834"/>
          </a:xfrm>
        </p:spPr>
        <p:txBody>
          <a:bodyPr>
            <a:normAutofit/>
          </a:bodyPr>
          <a:lstStyle/>
          <a:p>
            <a:r>
              <a:rPr lang="en-US" sz="2400" dirty="0">
                <a:solidFill>
                  <a:schemeClr val="tx1"/>
                </a:solidFill>
              </a:rPr>
              <a:t>Seven states have formed task forces:  New Mexico, Montana, Minnesota, Arizona, California and Nebraska, Wisconsin, &amp; Utah.</a:t>
            </a:r>
          </a:p>
          <a:p>
            <a:r>
              <a:rPr lang="en-US" sz="2400" dirty="0">
                <a:solidFill>
                  <a:schemeClr val="tx1"/>
                </a:solidFill>
              </a:rPr>
              <a:t>Proposed funding for increases in funding for states (staff to solve cold cases, hire more tribal police, FBI)</a:t>
            </a:r>
          </a:p>
          <a:p>
            <a:r>
              <a:rPr lang="en-US" sz="2400" dirty="0">
                <a:solidFill>
                  <a:schemeClr val="tx1"/>
                </a:solidFill>
              </a:rPr>
              <a:t>2015 Tribal Access Program (TAC) implemented to increase tribes' access to National Crime Info Center (NCIC)</a:t>
            </a:r>
          </a:p>
          <a:p>
            <a:pPr lvl="1"/>
            <a:endParaRPr lang="en-US" dirty="0"/>
          </a:p>
        </p:txBody>
      </p:sp>
      <p:pic>
        <p:nvPicPr>
          <p:cNvPr id="5" name="Picture 4">
            <a:extLst>
              <a:ext uri="{FF2B5EF4-FFF2-40B4-BE49-F238E27FC236}">
                <a16:creationId xmlns:a16="http://schemas.microsoft.com/office/drawing/2014/main" id="{5AB7ABE5-62CF-E043-A97C-C51F5931971F}"/>
              </a:ext>
            </a:extLst>
          </p:cNvPr>
          <p:cNvPicPr>
            <a:picLocks noChangeAspect="1"/>
          </p:cNvPicPr>
          <p:nvPr/>
        </p:nvPicPr>
        <p:blipFill rotWithShape="1">
          <a:blip r:embed="rId3"/>
          <a:srcRect l="44594" r="10074" b="-1"/>
          <a:stretch/>
        </p:blipFill>
        <p:spPr>
          <a:xfrm>
            <a:off x="7534654" y="10"/>
            <a:ext cx="4657345" cy="6857990"/>
          </a:xfrm>
          <a:prstGeom prst="rect">
            <a:avLst/>
          </a:prstGeom>
        </p:spPr>
      </p:pic>
    </p:spTree>
    <p:extLst>
      <p:ext uri="{BB962C8B-B14F-4D97-AF65-F5344CB8AC3E}">
        <p14:creationId xmlns:p14="http://schemas.microsoft.com/office/powerpoint/2010/main" val="1887237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AC9E5-AF2B-8641-9677-468B0471940A}"/>
              </a:ext>
            </a:extLst>
          </p:cNvPr>
          <p:cNvPicPr>
            <a:picLocks noChangeAspect="1"/>
          </p:cNvPicPr>
          <p:nvPr/>
        </p:nvPicPr>
        <p:blipFill rotWithShape="1">
          <a:blip r:embed="rId3">
            <a:duotone>
              <a:schemeClr val="accent2">
                <a:shade val="45000"/>
                <a:satMod val="135000"/>
              </a:schemeClr>
              <a:prstClr val="white"/>
            </a:duotone>
            <a:alphaModFix amt="25000"/>
          </a:blip>
          <a:srcRect t="10359"/>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6E0C-563A-0444-9F40-EC655F91C729}"/>
              </a:ext>
            </a:extLst>
          </p:cNvPr>
          <p:cNvSpPr>
            <a:spLocks noGrp="1"/>
          </p:cNvSpPr>
          <p:nvPr>
            <p:ph type="title"/>
          </p:nvPr>
        </p:nvSpPr>
        <p:spPr>
          <a:solidFill>
            <a:schemeClr val="bg1">
              <a:alpha val="45000"/>
            </a:schemeClr>
          </a:solidFill>
        </p:spPr>
        <p:txBody>
          <a:bodyPr>
            <a:normAutofit/>
          </a:bodyPr>
          <a:lstStyle/>
          <a:p>
            <a:r>
              <a:rPr lang="en-US" dirty="0"/>
              <a:t>Positionality</a:t>
            </a:r>
          </a:p>
        </p:txBody>
      </p:sp>
      <p:graphicFrame>
        <p:nvGraphicFramePr>
          <p:cNvPr id="14" name="Content Placeholder 2">
            <a:extLst>
              <a:ext uri="{FF2B5EF4-FFF2-40B4-BE49-F238E27FC236}">
                <a16:creationId xmlns:a16="http://schemas.microsoft.com/office/drawing/2014/main" id="{7C235FBE-976E-4156-8F58-510AFB79287E}"/>
              </a:ext>
            </a:extLst>
          </p:cNvPr>
          <p:cNvGraphicFramePr>
            <a:graphicFrameLocks noGrp="1"/>
          </p:cNvGraphicFramePr>
          <p:nvPr>
            <p:ph idx="1"/>
            <p:extLst>
              <p:ext uri="{D42A27DB-BD31-4B8C-83A1-F6EECF244321}">
                <p14:modId xmlns:p14="http://schemas.microsoft.com/office/powerpoint/2010/main" val="2693159883"/>
              </p:ext>
            </p:extLst>
          </p:nvPr>
        </p:nvGraphicFramePr>
        <p:xfrm>
          <a:off x="1306286" y="1690688"/>
          <a:ext cx="9890449" cy="4821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4991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4191F-66F5-2A4A-A454-C57F9EF3C446}"/>
              </a:ext>
            </a:extLst>
          </p:cNvPr>
          <p:cNvSpPr>
            <a:spLocks noGrp="1"/>
          </p:cNvSpPr>
          <p:nvPr>
            <p:ph type="title"/>
          </p:nvPr>
        </p:nvSpPr>
        <p:spPr>
          <a:xfrm>
            <a:off x="841248" y="548640"/>
            <a:ext cx="3600860" cy="5431536"/>
          </a:xfrm>
        </p:spPr>
        <p:txBody>
          <a:bodyPr>
            <a:normAutofit/>
          </a:bodyPr>
          <a:lstStyle/>
          <a:p>
            <a:r>
              <a:rPr lang="en-US" sz="5400" dirty="0"/>
              <a:t>Wisconsin Indigenous led initiatives</a:t>
            </a:r>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99461-0AC1-5E45-89F1-600AFCA1C02F}"/>
              </a:ext>
            </a:extLst>
          </p:cNvPr>
          <p:cNvSpPr>
            <a:spLocks noGrp="1"/>
          </p:cNvSpPr>
          <p:nvPr>
            <p:ph idx="1"/>
          </p:nvPr>
        </p:nvSpPr>
        <p:spPr>
          <a:xfrm>
            <a:off x="5126418" y="552091"/>
            <a:ext cx="6224335" cy="5431536"/>
          </a:xfrm>
        </p:spPr>
        <p:txBody>
          <a:bodyPr anchor="ctr">
            <a:normAutofit/>
          </a:bodyPr>
          <a:lstStyle/>
          <a:p>
            <a:endParaRPr lang="en-US" sz="2200" dirty="0"/>
          </a:p>
          <a:p>
            <a:pPr marL="0" indent="0">
              <a:buNone/>
            </a:pPr>
            <a:r>
              <a:rPr lang="en-US" sz="2200" dirty="0"/>
              <a:t>Creation of SAFE SPACES for our relatives for healing, mobilization, and activism! </a:t>
            </a:r>
          </a:p>
          <a:p>
            <a:r>
              <a:rPr lang="en-US" sz="2200" dirty="0"/>
              <a:t>Menominee Nation Women’s Leadership Cohort (Menikanaehkem Community Rebuilders)</a:t>
            </a:r>
          </a:p>
          <a:p>
            <a:r>
              <a:rPr lang="en-US" sz="2200" dirty="0"/>
              <a:t>HIR Wellness Institute (Milwaukee)</a:t>
            </a:r>
          </a:p>
          <a:p>
            <a:r>
              <a:rPr lang="en-US" sz="2200" dirty="0"/>
              <a:t>Gerald Ignace Indian Health Care Center (Milwaukee)- Circles of Strength program</a:t>
            </a:r>
          </a:p>
          <a:p>
            <a:r>
              <a:rPr lang="en-US" sz="2200" dirty="0"/>
              <a:t>Wise Women Gathering (Green Bay)</a:t>
            </a:r>
          </a:p>
          <a:p>
            <a:r>
              <a:rPr lang="en-US" sz="2200" dirty="0"/>
              <a:t>Waking Women Healing Institute (Menominee)</a:t>
            </a:r>
          </a:p>
          <a:p>
            <a:r>
              <a:rPr lang="en-US" sz="2200" dirty="0"/>
              <a:t>Woodland Women (Menominee) </a:t>
            </a:r>
          </a:p>
          <a:p>
            <a:r>
              <a:rPr lang="en-US" sz="2200" dirty="0"/>
              <a:t>Healing Circles and advocacy </a:t>
            </a:r>
          </a:p>
          <a:p>
            <a:endParaRPr lang="en-US" sz="2200" dirty="0"/>
          </a:p>
        </p:txBody>
      </p:sp>
    </p:spTree>
    <p:extLst>
      <p:ext uri="{BB962C8B-B14F-4D97-AF65-F5344CB8AC3E}">
        <p14:creationId xmlns:p14="http://schemas.microsoft.com/office/powerpoint/2010/main" val="3865669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1138-F820-1B4D-876C-47B309044391}"/>
              </a:ext>
            </a:extLst>
          </p:cNvPr>
          <p:cNvSpPr>
            <a:spLocks noGrp="1"/>
          </p:cNvSpPr>
          <p:nvPr>
            <p:ph type="title"/>
          </p:nvPr>
        </p:nvSpPr>
        <p:spPr/>
        <p:txBody>
          <a:bodyPr/>
          <a:lstStyle/>
          <a:p>
            <a:r>
              <a:rPr lang="en-US" dirty="0"/>
              <a:t>Research as Ceremony </a:t>
            </a:r>
          </a:p>
        </p:txBody>
      </p:sp>
      <p:sp>
        <p:nvSpPr>
          <p:cNvPr id="3" name="Content Placeholder 2">
            <a:extLst>
              <a:ext uri="{FF2B5EF4-FFF2-40B4-BE49-F238E27FC236}">
                <a16:creationId xmlns:a16="http://schemas.microsoft.com/office/drawing/2014/main" id="{9C5A7157-3EE3-3D4B-98A6-09B7C7465E51}"/>
              </a:ext>
            </a:extLst>
          </p:cNvPr>
          <p:cNvSpPr>
            <a:spLocks noGrp="1"/>
          </p:cNvSpPr>
          <p:nvPr>
            <p:ph idx="1"/>
          </p:nvPr>
        </p:nvSpPr>
        <p:spPr>
          <a:xfrm>
            <a:off x="497840" y="1690688"/>
            <a:ext cx="10891520" cy="4618672"/>
          </a:xfrm>
        </p:spPr>
        <p:txBody>
          <a:bodyPr>
            <a:normAutofit fontScale="62500" lnSpcReduction="20000"/>
          </a:bodyPr>
          <a:lstStyle/>
          <a:p>
            <a:endParaRPr lang="en-US" dirty="0"/>
          </a:p>
          <a:p>
            <a:r>
              <a:rPr lang="en-US" sz="3800" dirty="0"/>
              <a:t>Research to help heal, connect, and mobilize rather than problematizing issues of injustice or producing fear </a:t>
            </a:r>
          </a:p>
          <a:p>
            <a:r>
              <a:rPr lang="en-US" sz="3800" dirty="0"/>
              <a:t>Indigenous researchers:</a:t>
            </a:r>
          </a:p>
          <a:p>
            <a:pPr lvl="1"/>
            <a:r>
              <a:rPr lang="en-US" sz="3800" dirty="0"/>
              <a:t>How we acquire knowledge in our communities is just as critical for eliminating health disparities as the actual knowledge that is gained about a health problems</a:t>
            </a:r>
          </a:p>
          <a:p>
            <a:pPr lvl="1"/>
            <a:r>
              <a:rPr lang="en-US" sz="3800" dirty="0">
                <a:ea typeface="+mn-lt"/>
                <a:cs typeface="+mn-lt"/>
              </a:rPr>
              <a:t>Healing old wounds of distrust of academic institutions and researchers (relational)</a:t>
            </a:r>
          </a:p>
          <a:p>
            <a:pPr lvl="1"/>
            <a:r>
              <a:rPr lang="en-US" sz="3800" dirty="0">
                <a:ea typeface="+mn-lt"/>
                <a:cs typeface="+mn-lt"/>
              </a:rPr>
              <a:t>Continuously resolve conflicts between the values of the academic institutions and those of the communities </a:t>
            </a:r>
          </a:p>
          <a:p>
            <a:pPr lvl="1"/>
            <a:r>
              <a:rPr lang="en-US" sz="3800" dirty="0">
                <a:ea typeface="+mn-lt"/>
                <a:cs typeface="+mn-lt"/>
              </a:rPr>
              <a:t>Balancing the need to protect Indigenous knowledge while c</a:t>
            </a:r>
            <a:r>
              <a:rPr lang="en-US" sz="3800" dirty="0"/>
              <a:t>entering voices that have been silenced </a:t>
            </a:r>
          </a:p>
          <a:p>
            <a:pPr lvl="1"/>
            <a:endParaRPr lang="en-US" sz="3100" dirty="0"/>
          </a:p>
          <a:p>
            <a:pPr marL="128016" lvl="1" indent="0">
              <a:buNone/>
            </a:pPr>
            <a:endParaRPr lang="en-US" dirty="0"/>
          </a:p>
          <a:p>
            <a:pPr marL="457200" lvl="1" indent="0">
              <a:buNone/>
            </a:pPr>
            <a:r>
              <a:rPr lang="en-US" dirty="0"/>
              <a:t>(Cochran et. al., 2005)</a:t>
            </a:r>
          </a:p>
          <a:p>
            <a:pPr lvl="1"/>
            <a:endParaRPr lang="en-US" dirty="0"/>
          </a:p>
        </p:txBody>
      </p:sp>
    </p:spTree>
    <p:extLst>
      <p:ext uri="{BB962C8B-B14F-4D97-AF65-F5344CB8AC3E}">
        <p14:creationId xmlns:p14="http://schemas.microsoft.com/office/powerpoint/2010/main" val="219580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327A-6574-D62B-EFF8-293F7375A718}"/>
              </a:ext>
            </a:extLst>
          </p:cNvPr>
          <p:cNvSpPr>
            <a:spLocks noGrp="1"/>
          </p:cNvSpPr>
          <p:nvPr>
            <p:ph type="title"/>
          </p:nvPr>
        </p:nvSpPr>
        <p:spPr/>
        <p:txBody>
          <a:bodyPr/>
          <a:lstStyle/>
          <a:p>
            <a:r>
              <a:rPr lang="en-US" dirty="0"/>
              <a:t>Current Research  </a:t>
            </a:r>
          </a:p>
        </p:txBody>
      </p:sp>
      <p:sp>
        <p:nvSpPr>
          <p:cNvPr id="3" name="Content Placeholder 2">
            <a:extLst>
              <a:ext uri="{FF2B5EF4-FFF2-40B4-BE49-F238E27FC236}">
                <a16:creationId xmlns:a16="http://schemas.microsoft.com/office/drawing/2014/main" id="{AC7D3CDD-4ACB-06E4-82DB-AA262D4193BF}"/>
              </a:ext>
            </a:extLst>
          </p:cNvPr>
          <p:cNvSpPr>
            <a:spLocks noGrp="1"/>
          </p:cNvSpPr>
          <p:nvPr>
            <p:ph idx="1"/>
          </p:nvPr>
        </p:nvSpPr>
        <p:spPr>
          <a:xfrm>
            <a:off x="615820" y="1866121"/>
            <a:ext cx="10737980" cy="4626753"/>
          </a:xfrm>
        </p:spPr>
        <p:txBody>
          <a:bodyPr>
            <a:normAutofit/>
          </a:bodyPr>
          <a:lstStyle/>
          <a:p>
            <a:r>
              <a:rPr lang="en-US" dirty="0"/>
              <a:t>National Institutes of Health (NIH), Native American Research Centers of Health (NARCH) grant in partnership with Great Lakes Intertribal Council (GLITC)</a:t>
            </a:r>
          </a:p>
          <a:p>
            <a:r>
              <a:rPr lang="en-US" dirty="0"/>
              <a:t>Mixed-methods, community-engaged pilot study builds on preliminary dissertation data using Indigenous methodologies to further identify, document, and understand the barriers to help-seeking among Indigenous women with co-occurring mental health and/or substance use disorders after experiences of violence, and understand resiliency and motivation factors to help-seeking among Indigenous survivors of violence in the local context</a:t>
            </a:r>
          </a:p>
          <a:p>
            <a:r>
              <a:rPr lang="en-US" dirty="0"/>
              <a:t>(Urban areas, Bad River, and Forest Co. Potawatomi communities)</a:t>
            </a:r>
          </a:p>
        </p:txBody>
      </p:sp>
    </p:spTree>
    <p:extLst>
      <p:ext uri="{BB962C8B-B14F-4D97-AF65-F5344CB8AC3E}">
        <p14:creationId xmlns:p14="http://schemas.microsoft.com/office/powerpoint/2010/main" val="2612996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1A81-3BC4-451C-AA21-6DFEFC2DB661}"/>
              </a:ext>
            </a:extLst>
          </p:cNvPr>
          <p:cNvSpPr>
            <a:spLocks noGrp="1"/>
          </p:cNvSpPr>
          <p:nvPr>
            <p:ph type="title"/>
          </p:nvPr>
        </p:nvSpPr>
        <p:spPr>
          <a:xfrm>
            <a:off x="365760" y="271741"/>
            <a:ext cx="11038282" cy="1499616"/>
          </a:xfrm>
        </p:spPr>
        <p:txBody>
          <a:bodyPr>
            <a:normAutofit/>
          </a:bodyPr>
          <a:lstStyle/>
          <a:p>
            <a:r>
              <a:rPr lang="en-US" sz="3700" dirty="0"/>
              <a:t>Equine &amp; Land Based Healing</a:t>
            </a:r>
            <a:br>
              <a:rPr lang="en-US" sz="3700" dirty="0"/>
            </a:br>
            <a:r>
              <a:rPr lang="en-US" sz="2200" dirty="0"/>
              <a:t>Baldwin Idea grant: Anishinaabe-Mishtadimoons Inawendiwin - Restoring and Awakening the Cultural and Ecological Context </a:t>
            </a:r>
          </a:p>
        </p:txBody>
      </p:sp>
      <p:sp>
        <p:nvSpPr>
          <p:cNvPr id="1030" name="Content Placeholder 1029">
            <a:extLst>
              <a:ext uri="{FF2B5EF4-FFF2-40B4-BE49-F238E27FC236}">
                <a16:creationId xmlns:a16="http://schemas.microsoft.com/office/drawing/2014/main" id="{2B6DE58F-278A-08DE-0F1C-B34E2E3E8630}"/>
              </a:ext>
            </a:extLst>
          </p:cNvPr>
          <p:cNvSpPr>
            <a:spLocks noGrp="1"/>
          </p:cNvSpPr>
          <p:nvPr>
            <p:ph idx="1"/>
          </p:nvPr>
        </p:nvSpPr>
        <p:spPr>
          <a:xfrm>
            <a:off x="365760" y="2286000"/>
            <a:ext cx="5375418" cy="3931920"/>
          </a:xfrm>
        </p:spPr>
        <p:txBody>
          <a:bodyPr>
            <a:normAutofit fontScale="40000" lnSpcReduction="20000"/>
          </a:bodyPr>
          <a:lstStyle/>
          <a:p>
            <a:pPr>
              <a:buFont typeface="Arial" panose="020B0604020202020204" pitchFamily="34" charset="0"/>
              <a:buChar char="•"/>
            </a:pPr>
            <a:r>
              <a:rPr lang="en-US" sz="5500" dirty="0"/>
              <a:t>Lac La Croix ponies rebounding from near extinction</a:t>
            </a:r>
          </a:p>
          <a:p>
            <a:pPr>
              <a:buFont typeface="Arial" panose="020B0604020202020204" pitchFamily="34" charset="0"/>
              <a:buChar char="•"/>
            </a:pPr>
            <a:r>
              <a:rPr lang="en-US" sz="5500" dirty="0"/>
              <a:t>Equine based healing to address trauma of violence survivors </a:t>
            </a:r>
          </a:p>
          <a:p>
            <a:pPr>
              <a:buFont typeface="Arial" panose="020B0604020202020204" pitchFamily="34" charset="0"/>
              <a:buChar char="•"/>
            </a:pPr>
            <a:r>
              <a:rPr lang="en-US" sz="5500" dirty="0"/>
              <a:t>Transdisciplinary collaboration between social work &amp; nursing </a:t>
            </a:r>
          </a:p>
          <a:p>
            <a:pPr>
              <a:buFont typeface="Arial" panose="020B0604020202020204" pitchFamily="34" charset="0"/>
              <a:buChar char="•"/>
            </a:pPr>
            <a:r>
              <a:rPr lang="en-US" sz="5500" dirty="0"/>
              <a:t>Reconnecting our Anishinaabe relatives without more than huma relatives </a:t>
            </a:r>
          </a:p>
          <a:p>
            <a:pPr>
              <a:buFont typeface="Arial" panose="020B0604020202020204" pitchFamily="34" charset="0"/>
              <a:buChar char="•"/>
            </a:pPr>
            <a:r>
              <a:rPr lang="en-US" sz="5500" dirty="0"/>
              <a:t>Storytelling and preserving oral histories </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600" dirty="0"/>
              <a:t>(</a:t>
            </a:r>
            <a:r>
              <a:rPr lang="en-US" sz="3500" dirty="0"/>
              <a:t>Pictured: Dr. Em Loerzel from the Humble Horse (community partner)</a:t>
            </a:r>
            <a:endParaRPr lang="en-US" sz="1600" dirty="0"/>
          </a:p>
        </p:txBody>
      </p:sp>
      <p:pic>
        <p:nvPicPr>
          <p:cNvPr id="1026" name="Picture 2" descr="Rare Ojibwe horse breed makes a comeback">
            <a:extLst>
              <a:ext uri="{FF2B5EF4-FFF2-40B4-BE49-F238E27FC236}">
                <a16:creationId xmlns:a16="http://schemas.microsoft.com/office/drawing/2014/main" id="{379C38C5-FAD1-F652-C0B4-485F79FF1F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50823" y="1936712"/>
            <a:ext cx="5182378" cy="389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500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A5EE4C6-59E8-F246-835D-33B931C9749E}"/>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a:solidFill>
                  <a:srgbClr val="FFFFFF"/>
                </a:solidFill>
                <a:latin typeface="+mj-lt"/>
                <a:ea typeface="+mj-ea"/>
                <a:cs typeface="+mj-cs"/>
              </a:rPr>
              <a:t>What can you do?</a:t>
            </a:r>
          </a:p>
        </p:txBody>
      </p:sp>
      <p:sp>
        <p:nvSpPr>
          <p:cNvPr id="3" name="Text Placeholder 2">
            <a:extLst>
              <a:ext uri="{FF2B5EF4-FFF2-40B4-BE49-F238E27FC236}">
                <a16:creationId xmlns:a16="http://schemas.microsoft.com/office/drawing/2014/main" id="{94BEDB4A-5085-0444-97DC-1EB2C0D1F908}"/>
              </a:ext>
            </a:extLst>
          </p:cNvPr>
          <p:cNvSpPr>
            <a:spLocks noGrp="1"/>
          </p:cNvSpPr>
          <p:nvPr>
            <p:ph type="body" idx="1"/>
          </p:nvPr>
        </p:nvSpPr>
        <p:spPr>
          <a:xfrm>
            <a:off x="2634916" y="4533813"/>
            <a:ext cx="6930189" cy="938463"/>
          </a:xfrm>
        </p:spPr>
        <p:txBody>
          <a:bodyPr vert="horz" lIns="91440" tIns="45720" rIns="91440" bIns="45720" rtlCol="0">
            <a:normAutofit/>
          </a:bodyPr>
          <a:lstStyle/>
          <a:p>
            <a:pPr algn="ctr"/>
            <a:r>
              <a:rPr lang="en-US" kern="1200">
                <a:solidFill>
                  <a:srgbClr val="FFFFFF"/>
                </a:solidFill>
                <a:latin typeface="+mn-lt"/>
                <a:ea typeface="+mn-ea"/>
                <a:cs typeface="+mn-cs"/>
              </a:rPr>
              <a:t>Allies and advocates, we need you!</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769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5D05757E-71CC-A5EE-8256-52530FB38B4A}"/>
              </a:ext>
            </a:extLst>
          </p:cNvPr>
          <p:cNvPicPr>
            <a:picLocks noChangeAspect="1"/>
          </p:cNvPicPr>
          <p:nvPr/>
        </p:nvPicPr>
        <p:blipFill rotWithShape="1">
          <a:blip r:embed="rId3"/>
          <a:srcRect l="31147" r="27742"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7E6A79FF-2E2D-FD47-9374-048BC8359308}"/>
              </a:ext>
            </a:extLst>
          </p:cNvPr>
          <p:cNvSpPr>
            <a:spLocks noGrp="1"/>
          </p:cNvSpPr>
          <p:nvPr>
            <p:ph type="title"/>
          </p:nvPr>
        </p:nvSpPr>
        <p:spPr>
          <a:xfrm>
            <a:off x="1137034" y="609600"/>
            <a:ext cx="6831188" cy="1322887"/>
          </a:xfrm>
        </p:spPr>
        <p:txBody>
          <a:bodyPr>
            <a:normAutofit/>
          </a:bodyPr>
          <a:lstStyle/>
          <a:p>
            <a:r>
              <a:rPr lang="en-US"/>
              <a:t>Allies and advocates</a:t>
            </a:r>
          </a:p>
        </p:txBody>
      </p:sp>
      <p:sp>
        <p:nvSpPr>
          <p:cNvPr id="3" name="Content Placeholder 2">
            <a:extLst>
              <a:ext uri="{FF2B5EF4-FFF2-40B4-BE49-F238E27FC236}">
                <a16:creationId xmlns:a16="http://schemas.microsoft.com/office/drawing/2014/main" id="{6B4FD4FE-7F9D-4643-B6FA-872B0EAFB2CE}"/>
              </a:ext>
            </a:extLst>
          </p:cNvPr>
          <p:cNvSpPr>
            <a:spLocks noGrp="1"/>
          </p:cNvSpPr>
          <p:nvPr>
            <p:ph idx="1"/>
          </p:nvPr>
        </p:nvSpPr>
        <p:spPr>
          <a:xfrm>
            <a:off x="502554" y="1932487"/>
            <a:ext cx="6961936" cy="4524297"/>
          </a:xfrm>
        </p:spPr>
        <p:txBody>
          <a:bodyPr>
            <a:normAutofit/>
          </a:bodyPr>
          <a:lstStyle/>
          <a:p>
            <a:r>
              <a:rPr lang="en-US" sz="2000" dirty="0"/>
              <a:t>You’re here today!  That’s a wonderful start to allyship and advocacy!</a:t>
            </a:r>
          </a:p>
          <a:p>
            <a:r>
              <a:rPr lang="en-US" sz="2000" dirty="0"/>
              <a:t>Raise awareness and help spread the word!  May 5</a:t>
            </a:r>
            <a:r>
              <a:rPr lang="en-US" sz="2000" baseline="30000" dirty="0"/>
              <a:t>th</a:t>
            </a:r>
            <a:r>
              <a:rPr lang="en-US" sz="2000" dirty="0"/>
              <a:t> is National Missing and Murdered Indigenous Women Awareness Day</a:t>
            </a:r>
          </a:p>
          <a:p>
            <a:r>
              <a:rPr lang="en-US" sz="2000" dirty="0"/>
              <a:t>Write to your legislators.  Encourage them to support and pass the Violence Against Women’s Act &amp; funding for a Wisconsin MMIW office </a:t>
            </a:r>
          </a:p>
          <a:p>
            <a:r>
              <a:rPr lang="en-US" sz="2000" dirty="0"/>
              <a:t>Stand up for victims and survivors of violence.  We must be proactive to break the cycle of violence </a:t>
            </a:r>
          </a:p>
          <a:p>
            <a:r>
              <a:rPr lang="en-US" sz="2000" dirty="0"/>
              <a:t>Oppose energy policies that destroy Native lands and communities!</a:t>
            </a:r>
          </a:p>
          <a:p>
            <a:r>
              <a:rPr lang="en-US" sz="2000" dirty="0"/>
              <a:t>Non-Native allies and advocates are needed.  We can’t do this alone! </a:t>
            </a:r>
          </a:p>
        </p:txBody>
      </p:sp>
    </p:spTree>
    <p:extLst>
      <p:ext uri="{BB962C8B-B14F-4D97-AF65-F5344CB8AC3E}">
        <p14:creationId xmlns:p14="http://schemas.microsoft.com/office/powerpoint/2010/main" val="383795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52FF-5F24-6D44-A859-26B5D6A1BE51}"/>
              </a:ext>
            </a:extLst>
          </p:cNvPr>
          <p:cNvSpPr>
            <a:spLocks noGrp="1"/>
          </p:cNvSpPr>
          <p:nvPr>
            <p:ph type="title"/>
          </p:nvPr>
        </p:nvSpPr>
        <p:spPr/>
        <p:txBody>
          <a:bodyPr/>
          <a:lstStyle/>
          <a:p>
            <a:r>
              <a:rPr lang="en-US" dirty="0"/>
              <a:t>Videos for Further Learning</a:t>
            </a:r>
          </a:p>
        </p:txBody>
      </p:sp>
      <p:sp>
        <p:nvSpPr>
          <p:cNvPr id="3" name="Content Placeholder 2">
            <a:extLst>
              <a:ext uri="{FF2B5EF4-FFF2-40B4-BE49-F238E27FC236}">
                <a16:creationId xmlns:a16="http://schemas.microsoft.com/office/drawing/2014/main" id="{5CE5DAD8-CF1D-4C42-BD78-E78F8DFBD0FA}"/>
              </a:ext>
            </a:extLst>
          </p:cNvPr>
          <p:cNvSpPr>
            <a:spLocks noGrp="1"/>
          </p:cNvSpPr>
          <p:nvPr>
            <p:ph idx="1"/>
          </p:nvPr>
        </p:nvSpPr>
        <p:spPr/>
        <p:txBody>
          <a:bodyPr>
            <a:normAutofit/>
          </a:bodyPr>
          <a:lstStyle/>
          <a:p>
            <a:pPr fontAlgn="base"/>
            <a:r>
              <a:rPr lang="en-US" sz="2200" dirty="0"/>
              <a:t>Peace River Rising: https://</a:t>
            </a:r>
            <a:r>
              <a:rPr lang="en-US" sz="2200" dirty="0" err="1"/>
              <a:t>youtu.be</a:t>
            </a:r>
            <a:r>
              <a:rPr lang="en-US" sz="2200" dirty="0"/>
              <a:t>/6GbGL7dmEwA</a:t>
            </a:r>
          </a:p>
          <a:p>
            <a:pPr fontAlgn="base"/>
            <a:r>
              <a:rPr lang="en-US" sz="2200" dirty="0"/>
              <a:t>The Search- MMIW: https://</a:t>
            </a:r>
            <a:r>
              <a:rPr lang="en-US" sz="2200" dirty="0" err="1"/>
              <a:t>youtu.be</a:t>
            </a:r>
            <a:r>
              <a:rPr lang="en-US" sz="2200" dirty="0"/>
              <a:t>/mdPv0NDfMbA​</a:t>
            </a:r>
          </a:p>
          <a:p>
            <a:pPr fontAlgn="base"/>
            <a:r>
              <a:rPr lang="en-US" sz="2200" dirty="0"/>
              <a:t>Our Sisters in Spirit: </a:t>
            </a:r>
            <a:r>
              <a:rPr lang="en-US" sz="2200" u="sng" dirty="0">
                <a:hlinkClick r:id="rId3"/>
              </a:rPr>
              <a:t>https://youtu.be/zdzM6krfaKY</a:t>
            </a:r>
            <a:r>
              <a:rPr lang="en-US" sz="2200" dirty="0"/>
              <a:t>​</a:t>
            </a:r>
          </a:p>
          <a:p>
            <a:pPr fontAlgn="base"/>
            <a:r>
              <a:rPr lang="en-US" sz="2200" dirty="0"/>
              <a:t>Peace River Rising: </a:t>
            </a:r>
            <a:r>
              <a:rPr lang="en-US" sz="2200" u="sng" dirty="0">
                <a:hlinkClick r:id="rId4"/>
              </a:rPr>
              <a:t>https://youtu.be/6GbGL7dmEwA</a:t>
            </a:r>
            <a:r>
              <a:rPr lang="en-US" sz="2200" dirty="0"/>
              <a:t>​</a:t>
            </a:r>
          </a:p>
          <a:p>
            <a:pPr fontAlgn="base"/>
            <a:r>
              <a:rPr lang="en-US" sz="2200" dirty="0"/>
              <a:t>A Broken Trust- Sexual Assault on Tribal Lands: </a:t>
            </a:r>
            <a:r>
              <a:rPr lang="en-US" sz="2200" u="sng" dirty="0">
                <a:hlinkClick r:id="rId5"/>
              </a:rPr>
              <a:t>https://youtu.be/-slFVM4ECUk</a:t>
            </a:r>
            <a:r>
              <a:rPr lang="en-US" sz="2200" dirty="0"/>
              <a:t>​</a:t>
            </a:r>
          </a:p>
          <a:p>
            <a:pPr fontAlgn="base"/>
            <a:r>
              <a:rPr lang="en-US" sz="2200" dirty="0"/>
              <a:t>Silent No More: </a:t>
            </a:r>
            <a:r>
              <a:rPr lang="en-US" sz="2200" u="sng" dirty="0">
                <a:hlinkClick r:id="rId6"/>
              </a:rPr>
              <a:t>https://youtu.be/DdjXyUPXtZs</a:t>
            </a:r>
            <a:r>
              <a:rPr lang="en-US" sz="2200" dirty="0"/>
              <a:t>​</a:t>
            </a:r>
          </a:p>
          <a:p>
            <a:pPr fontAlgn="base"/>
            <a:r>
              <a:rPr lang="en-US" sz="2200" dirty="0"/>
              <a:t>Between the Lines: </a:t>
            </a:r>
            <a:r>
              <a:rPr lang="en-US" sz="2200" u="sng" dirty="0">
                <a:hlinkClick r:id="rId7"/>
              </a:rPr>
              <a:t>https://youtu.be/hOXyGJuRMmo</a:t>
            </a:r>
            <a:r>
              <a:rPr lang="en-US" sz="2200" dirty="0"/>
              <a:t>​</a:t>
            </a:r>
          </a:p>
          <a:p>
            <a:pPr fontAlgn="base"/>
            <a:r>
              <a:rPr lang="en-US" sz="2200" dirty="0"/>
              <a:t>Highway of Tears: https://</a:t>
            </a:r>
            <a:r>
              <a:rPr lang="en-US" sz="2200" dirty="0" err="1"/>
              <a:t>youtu.be</a:t>
            </a:r>
            <a:r>
              <a:rPr lang="en-US" sz="2200" dirty="0"/>
              <a:t>/xz63Vppw3gE</a:t>
            </a:r>
          </a:p>
          <a:p>
            <a:endParaRPr lang="en-US" dirty="0"/>
          </a:p>
        </p:txBody>
      </p:sp>
    </p:spTree>
    <p:extLst>
      <p:ext uri="{BB962C8B-B14F-4D97-AF65-F5344CB8AC3E}">
        <p14:creationId xmlns:p14="http://schemas.microsoft.com/office/powerpoint/2010/main" val="3237929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89EF15A-25FA-994E-81F3-12E48130DBB4}"/>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Questions?</a:t>
            </a:r>
          </a:p>
        </p:txBody>
      </p:sp>
      <p:sp>
        <p:nvSpPr>
          <p:cNvPr id="5" name="Text Placeholder 4">
            <a:extLst>
              <a:ext uri="{FF2B5EF4-FFF2-40B4-BE49-F238E27FC236}">
                <a16:creationId xmlns:a16="http://schemas.microsoft.com/office/drawing/2014/main" id="{2689CFDC-7AC3-BB46-8496-B7BC09488DE6}"/>
              </a:ext>
            </a:extLst>
          </p:cNvPr>
          <p:cNvSpPr>
            <a:spLocks noGrp="1"/>
          </p:cNvSpPr>
          <p:nvPr>
            <p:ph type="body" idx="1"/>
          </p:nvPr>
        </p:nvSpPr>
        <p:spPr>
          <a:xfrm>
            <a:off x="3227832" y="4353507"/>
            <a:ext cx="5733288" cy="932688"/>
          </a:xfrm>
        </p:spPr>
        <p:txBody>
          <a:bodyPr vert="horz" lIns="91440" tIns="45720" rIns="91440" bIns="45720" rtlCol="0">
            <a:normAutofit/>
          </a:bodyPr>
          <a:lstStyle/>
          <a:p>
            <a:pPr algn="ctr"/>
            <a:r>
              <a:rPr lang="en-US" kern="1200">
                <a:solidFill>
                  <a:srgbClr val="FFFFFF"/>
                </a:solidFill>
                <a:latin typeface="+mn-lt"/>
                <a:ea typeface="+mn-ea"/>
                <a:cs typeface="+mn-cs"/>
              </a:rPr>
              <a:t>Let’s talk! </a:t>
            </a:r>
          </a:p>
        </p:txBody>
      </p:sp>
      <p:sp>
        <p:nvSpPr>
          <p:cNvPr id="14"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00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9A70-B18B-6248-92DB-81E7D5A2CD2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73F493D-FA52-3142-8615-571656AC3923}"/>
              </a:ext>
            </a:extLst>
          </p:cNvPr>
          <p:cNvSpPr>
            <a:spLocks noGrp="1"/>
          </p:cNvSpPr>
          <p:nvPr>
            <p:ph idx="1"/>
          </p:nvPr>
        </p:nvSpPr>
        <p:spPr>
          <a:xfrm>
            <a:off x="1251678" y="2286001"/>
            <a:ext cx="10178322" cy="4040154"/>
          </a:xfrm>
        </p:spPr>
        <p:txBody>
          <a:bodyPr>
            <a:normAutofit fontScale="92500" lnSpcReduction="20000"/>
          </a:bodyPr>
          <a:lstStyle/>
          <a:p>
            <a:r>
              <a:rPr lang="en-US" dirty="0"/>
              <a:t>Title slide:  Shutterstock photo credit </a:t>
            </a:r>
          </a:p>
          <a:p>
            <a:r>
              <a:rPr lang="en-US" dirty="0"/>
              <a:t>Slide 3:  </a:t>
            </a:r>
            <a:r>
              <a:rPr lang="en-US" dirty="0">
                <a:hlinkClick r:id="rId3"/>
              </a:rPr>
              <a:t>www.theways.org</a:t>
            </a:r>
            <a:endParaRPr lang="en-US" dirty="0"/>
          </a:p>
          <a:p>
            <a:r>
              <a:rPr lang="en-US" dirty="0"/>
              <a:t>Slide 4: By </a:t>
            </a:r>
            <a:r>
              <a:rPr lang="en-US" dirty="0" err="1"/>
              <a:t>Presidentman</a:t>
            </a:r>
            <a:r>
              <a:rPr lang="en-US" dirty="0"/>
              <a:t> - Own work, CC BY-SA 4.0, https://</a:t>
            </a:r>
            <a:r>
              <a:rPr lang="en-US" dirty="0" err="1"/>
              <a:t>commons.wikimedia.org</a:t>
            </a:r>
            <a:r>
              <a:rPr lang="en-US" dirty="0"/>
              <a:t>/w/</a:t>
            </a:r>
            <a:r>
              <a:rPr lang="en-US" dirty="0" err="1"/>
              <a:t>index.php?curid</a:t>
            </a:r>
            <a:r>
              <a:rPr lang="en-US" dirty="0"/>
              <a:t>=81296942</a:t>
            </a:r>
          </a:p>
          <a:p>
            <a:r>
              <a:rPr lang="en-US" dirty="0"/>
              <a:t>Interactive map:  </a:t>
            </a:r>
            <a:r>
              <a:rPr lang="en-US" dirty="0">
                <a:hlinkClick r:id="rId4"/>
              </a:rPr>
              <a:t>https://native-land.ca</a:t>
            </a:r>
            <a:endParaRPr lang="en-US" dirty="0"/>
          </a:p>
          <a:p>
            <a:r>
              <a:rPr lang="en-US" dirty="0"/>
              <a:t>(WDHS)Wisconsin Department of Health Services (27 December 2017).  American Indians in Wisconsin Overview.  Retrieved from: </a:t>
            </a:r>
            <a:r>
              <a:rPr lang="en-US" dirty="0">
                <a:hlinkClick r:id="rId5"/>
              </a:rPr>
              <a:t>https://www.dhs.wisconsin.gov/minority-health/population/amind-pop.htm</a:t>
            </a:r>
            <a:endParaRPr lang="en-US" dirty="0"/>
          </a:p>
          <a:p>
            <a:r>
              <a:rPr lang="en-US" dirty="0"/>
              <a:t>NSVIS study: </a:t>
            </a:r>
            <a:r>
              <a:rPr lang="en-US" dirty="0">
                <a:hlinkClick r:id="rId6"/>
              </a:rPr>
              <a:t>https://www.cdc.gov/violenceprevention/nisvs/index.html</a:t>
            </a:r>
            <a:endParaRPr lang="en-US" dirty="0"/>
          </a:p>
          <a:p>
            <a:r>
              <a:rPr lang="en-US" dirty="0"/>
              <a:t>Red Sand Project: https://</a:t>
            </a:r>
            <a:r>
              <a:rPr lang="en-US" dirty="0" err="1"/>
              <a:t>redsandproject.org</a:t>
            </a:r>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46045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351EC0-1975-90C9-F972-948D4F93873F}"/>
              </a:ext>
            </a:extLst>
          </p:cNvPr>
          <p:cNvSpPr>
            <a:spLocks noGrp="1"/>
          </p:cNvSpPr>
          <p:nvPr>
            <p:ph type="title"/>
          </p:nvPr>
        </p:nvSpPr>
        <p:spPr>
          <a:xfrm>
            <a:off x="5297762" y="329184"/>
            <a:ext cx="6251110" cy="1783080"/>
          </a:xfrm>
        </p:spPr>
        <p:txBody>
          <a:bodyPr anchor="b">
            <a:normAutofit/>
          </a:bodyPr>
          <a:lstStyle/>
          <a:p>
            <a:r>
              <a:rPr lang="en-US" sz="5400" dirty="0"/>
              <a:t>Honoring our stolen sisters &amp; survivors  </a:t>
            </a:r>
          </a:p>
        </p:txBody>
      </p:sp>
      <p:pic>
        <p:nvPicPr>
          <p:cNvPr id="5" name="Picture 4" descr="A back of a person with braids&#10;&#10;Description automatically generated">
            <a:extLst>
              <a:ext uri="{FF2B5EF4-FFF2-40B4-BE49-F238E27FC236}">
                <a16:creationId xmlns:a16="http://schemas.microsoft.com/office/drawing/2014/main" id="{E8830541-D5DD-5F82-AD22-324FA1DB3482}"/>
              </a:ext>
            </a:extLst>
          </p:cNvPr>
          <p:cNvPicPr>
            <a:picLocks noChangeAspect="1"/>
          </p:cNvPicPr>
          <p:nvPr/>
        </p:nvPicPr>
        <p:blipFill rotWithShape="1">
          <a:blip r:embed="rId3"/>
          <a:srcRect l="6581" r="879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152045-91A9-2D3F-0F48-C15AB125109F}"/>
              </a:ext>
            </a:extLst>
          </p:cNvPr>
          <p:cNvSpPr>
            <a:spLocks noGrp="1"/>
          </p:cNvSpPr>
          <p:nvPr>
            <p:ph idx="1"/>
          </p:nvPr>
        </p:nvSpPr>
        <p:spPr>
          <a:xfrm>
            <a:off x="5297762" y="2706624"/>
            <a:ext cx="6251110" cy="3483864"/>
          </a:xfrm>
        </p:spPr>
        <p:txBody>
          <a:bodyPr>
            <a:normAutofit lnSpcReduction="10000"/>
          </a:bodyPr>
          <a:lstStyle/>
          <a:p>
            <a:r>
              <a:rPr lang="en-US" sz="2200" dirty="0"/>
              <a:t>It is a privilege and honor to be here- we are creating safe spaces together to heal and grow! </a:t>
            </a:r>
          </a:p>
          <a:p>
            <a:r>
              <a:rPr lang="en-US" sz="2200" dirty="0"/>
              <a:t>I am here to center and honor the voices that have been silenced</a:t>
            </a:r>
          </a:p>
          <a:p>
            <a:r>
              <a:rPr lang="en-US" sz="2200" dirty="0"/>
              <a:t>I am here on behalf of my community, my family, and for survivors of violence </a:t>
            </a:r>
          </a:p>
          <a:p>
            <a:r>
              <a:rPr lang="en-US" sz="2200" dirty="0"/>
              <a:t>For those who are no longer here- our silent guests who are here with us in spirit </a:t>
            </a:r>
          </a:p>
          <a:p>
            <a:r>
              <a:rPr lang="en-US" sz="2200" dirty="0"/>
              <a:t>These conversations can be difficult… but nothing changes if nothing changes! </a:t>
            </a:r>
          </a:p>
        </p:txBody>
      </p:sp>
    </p:spTree>
    <p:extLst>
      <p:ext uri="{BB962C8B-B14F-4D97-AF65-F5344CB8AC3E}">
        <p14:creationId xmlns:p14="http://schemas.microsoft.com/office/powerpoint/2010/main" val="298420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375B6-DD8B-D04E-9A01-919E196FEEC6}"/>
              </a:ext>
            </a:extLst>
          </p:cNvPr>
          <p:cNvSpPr>
            <a:spLocks noGrp="1"/>
          </p:cNvSpPr>
          <p:nvPr>
            <p:ph type="title"/>
          </p:nvPr>
        </p:nvSpPr>
        <p:spPr>
          <a:xfrm>
            <a:off x="691841" y="361682"/>
            <a:ext cx="4357499" cy="1320855"/>
          </a:xfrm>
        </p:spPr>
        <p:txBody>
          <a:bodyPr vert="horz" lIns="91440" tIns="45720" rIns="91440" bIns="45720" rtlCol="0" anchor="t">
            <a:normAutofit/>
          </a:bodyPr>
          <a:lstStyle/>
          <a:p>
            <a:pPr>
              <a:lnSpc>
                <a:spcPct val="90000"/>
              </a:lnSpc>
            </a:pPr>
            <a:r>
              <a:rPr lang="en-US" sz="4400" spc="200" dirty="0">
                <a:latin typeface="+mj-lt"/>
              </a:rPr>
              <a:t>Wisconsin tribes</a:t>
            </a:r>
          </a:p>
        </p:txBody>
      </p:sp>
      <p:sp>
        <p:nvSpPr>
          <p:cNvPr id="7" name="Text Placeholder 6">
            <a:extLst>
              <a:ext uri="{FF2B5EF4-FFF2-40B4-BE49-F238E27FC236}">
                <a16:creationId xmlns:a16="http://schemas.microsoft.com/office/drawing/2014/main" id="{3899B86C-34FD-5947-957D-C96A52B80DC8}"/>
              </a:ext>
            </a:extLst>
          </p:cNvPr>
          <p:cNvSpPr>
            <a:spLocks noGrp="1"/>
          </p:cNvSpPr>
          <p:nvPr>
            <p:ph type="body" sz="half" idx="2"/>
          </p:nvPr>
        </p:nvSpPr>
        <p:spPr>
          <a:xfrm>
            <a:off x="559837" y="1623528"/>
            <a:ext cx="5266805" cy="4615626"/>
          </a:xfrm>
        </p:spPr>
        <p:txBody>
          <a:bodyPr vert="horz" lIns="91440" tIns="45720" rIns="91440" bIns="45720" rtlCol="0">
            <a:normAutofit/>
          </a:bodyPr>
          <a:lstStyle/>
          <a:p>
            <a:pPr indent="-228600">
              <a:lnSpc>
                <a:spcPct val="110000"/>
              </a:lnSpc>
              <a:spcBef>
                <a:spcPts val="700"/>
              </a:spcBef>
            </a:pPr>
            <a:r>
              <a:rPr lang="en-US" sz="2000" dirty="0">
                <a:solidFill>
                  <a:schemeClr val="tx1"/>
                </a:solidFill>
              </a:rPr>
              <a:t>Wisconsin:  11 federally recognized tribes: Bad River Band of Lake Superior Chippewa, Ho-Chunk Nation, Lac Courte Oreilles Band of Lake Superior Chippewa, Lac du Flambeau Band of Lake Superior Chippewa, Menominee Tribe of Wisconsin, Oneida Nation, Forest County Potawatomi, Red Cliff Band of Lake Superior Chippewa, St. Croix Chippewa, Sokaogon Chippewa (Mole Lake), and Stockbridge-Munsee, in addition to a non-federally-recognized tribe (Brothertown Nation). </a:t>
            </a:r>
          </a:p>
          <a:p>
            <a:pPr indent="-228600">
              <a:lnSpc>
                <a:spcPct val="110000"/>
              </a:lnSpc>
              <a:spcBef>
                <a:spcPts val="700"/>
              </a:spcBef>
            </a:pPr>
            <a:endParaRPr lang="en-US" dirty="0">
              <a:solidFill>
                <a:schemeClr val="tx1"/>
              </a:solidFill>
            </a:endParaRPr>
          </a:p>
        </p:txBody>
      </p:sp>
      <p:pic>
        <p:nvPicPr>
          <p:cNvPr id="1026" name="Picture 2">
            <a:extLst>
              <a:ext uri="{FF2B5EF4-FFF2-40B4-BE49-F238E27FC236}">
                <a16:creationId xmlns:a16="http://schemas.microsoft.com/office/drawing/2014/main" id="{42143690-54DB-2040-9A17-382821817B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0222" y="645106"/>
            <a:ext cx="4992686" cy="559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489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993C8-52A1-CC48-89FC-CD0E9FFCB9D3}"/>
              </a:ext>
            </a:extLst>
          </p:cNvPr>
          <p:cNvSpPr>
            <a:spLocks noGrp="1"/>
          </p:cNvSpPr>
          <p:nvPr>
            <p:ph type="title"/>
          </p:nvPr>
        </p:nvSpPr>
        <p:spPr>
          <a:xfrm>
            <a:off x="1113810" y="2960716"/>
            <a:ext cx="4036334" cy="2387600"/>
          </a:xfrm>
        </p:spPr>
        <p:txBody>
          <a:bodyPr vert="horz" lIns="91440" tIns="45720" rIns="91440" bIns="45720" rtlCol="0" anchor="t">
            <a:normAutofit fontScale="90000"/>
          </a:bodyPr>
          <a:lstStyle/>
          <a:p>
            <a:r>
              <a:rPr lang="en-US" sz="3200" kern="1200" dirty="0">
                <a:solidFill>
                  <a:schemeClr val="tx1"/>
                </a:solidFill>
                <a:latin typeface="+mn-lt"/>
                <a:ea typeface="+mn-ea"/>
                <a:cs typeface="+mn-cs"/>
              </a:rPr>
              <a:t>The intersection of intimate partner violence (IPV), sexual assault, human trafficking, and MMIW</a:t>
            </a:r>
            <a:br>
              <a:rPr lang="en-US" sz="5400" kern="1200" dirty="0">
                <a:solidFill>
                  <a:schemeClr val="tx1"/>
                </a:solidFill>
                <a:latin typeface="+mn-lt"/>
                <a:ea typeface="+mn-ea"/>
                <a:cs typeface="+mn-cs"/>
              </a:rPr>
            </a:br>
            <a:endParaRPr lang="en-US" sz="5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85A06F33-48A7-624B-B769-95BB8CAEDE50}"/>
              </a:ext>
            </a:extLst>
          </p:cNvPr>
          <p:cNvSpPr>
            <a:spLocks noGrp="1"/>
          </p:cNvSpPr>
          <p:nvPr>
            <p:ph type="body" idx="1"/>
          </p:nvPr>
        </p:nvSpPr>
        <p:spPr>
          <a:xfrm>
            <a:off x="1113809" y="953037"/>
            <a:ext cx="4036333" cy="1709849"/>
          </a:xfrm>
        </p:spPr>
        <p:txBody>
          <a:bodyPr vert="horz" lIns="91440" tIns="45720" rIns="91440" bIns="45720" rtlCol="0" anchor="b">
            <a:normAutofit/>
          </a:bodyPr>
          <a:lstStyle/>
          <a:p>
            <a:r>
              <a:rPr lang="en-US" sz="3200" kern="1200" dirty="0">
                <a:solidFill>
                  <a:schemeClr val="tx1"/>
                </a:solidFill>
                <a:latin typeface="+mn-lt"/>
                <a:ea typeface="+mn-ea"/>
                <a:cs typeface="+mn-cs"/>
              </a:rPr>
              <a:t>Gender based violence &amp; femicide</a:t>
            </a:r>
          </a:p>
        </p:txBody>
      </p:sp>
      <p:grpSp>
        <p:nvGrpSpPr>
          <p:cNvPr id="1033" name="Group 103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034" name="Rectangle 103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8" name="Rectangle 103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w California Spousal Support &amp; Domestic Violence Rules in 2019">
            <a:extLst>
              <a:ext uri="{FF2B5EF4-FFF2-40B4-BE49-F238E27FC236}">
                <a16:creationId xmlns:a16="http://schemas.microsoft.com/office/drawing/2014/main" id="{84144383-0897-A50E-9B1F-9F10EB1624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22492" y="1551983"/>
            <a:ext cx="5536001" cy="369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02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5E1B-C65C-A442-BCFA-6EC186F56CEF}"/>
              </a:ext>
            </a:extLst>
          </p:cNvPr>
          <p:cNvSpPr>
            <a:spLocks noGrp="1"/>
          </p:cNvSpPr>
          <p:nvPr>
            <p:ph type="title"/>
          </p:nvPr>
        </p:nvSpPr>
        <p:spPr>
          <a:xfrm>
            <a:off x="1009995" y="1172240"/>
            <a:ext cx="4023360" cy="3204134"/>
          </a:xfrm>
        </p:spPr>
        <p:txBody>
          <a:bodyPr vert="horz" lIns="91440" tIns="45720" rIns="91440" bIns="45720" rtlCol="0" anchor="b">
            <a:normAutofit/>
          </a:bodyPr>
          <a:lstStyle/>
          <a:p>
            <a:r>
              <a:rPr lang="en-US" sz="4800" dirty="0"/>
              <a:t>Why is this important?</a:t>
            </a:r>
            <a:br>
              <a:rPr lang="en-US" sz="4800" dirty="0"/>
            </a:br>
            <a:r>
              <a:rPr lang="en-US" sz="4800" dirty="0"/>
              <a:t>Impacts of GBV </a:t>
            </a:r>
          </a:p>
        </p:txBody>
      </p:sp>
      <p:graphicFrame>
        <p:nvGraphicFramePr>
          <p:cNvPr id="5" name="Content Placeholder 2">
            <a:extLst>
              <a:ext uri="{FF2B5EF4-FFF2-40B4-BE49-F238E27FC236}">
                <a16:creationId xmlns:a16="http://schemas.microsoft.com/office/drawing/2014/main" id="{8A916642-8B47-4A90-B31C-9C90B8D8301C}"/>
              </a:ext>
            </a:extLst>
          </p:cNvPr>
          <p:cNvGraphicFramePr>
            <a:graphicFrameLocks noGrp="1"/>
          </p:cNvGraphicFramePr>
          <p:nvPr>
            <p:ph idx="1"/>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064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EBCE-2525-784E-ABB0-B484CD35904C}"/>
              </a:ext>
            </a:extLst>
          </p:cNvPr>
          <p:cNvSpPr>
            <a:spLocks noGrp="1"/>
          </p:cNvSpPr>
          <p:nvPr>
            <p:ph type="title"/>
          </p:nvPr>
        </p:nvSpPr>
        <p:spPr>
          <a:xfrm>
            <a:off x="1653363" y="365760"/>
            <a:ext cx="9367203" cy="1188720"/>
          </a:xfrm>
        </p:spPr>
        <p:txBody>
          <a:bodyPr>
            <a:normAutofit/>
          </a:bodyPr>
          <a:lstStyle/>
          <a:p>
            <a:r>
              <a:rPr lang="en-US" dirty="0"/>
              <a:t>Gender Based violence</a:t>
            </a:r>
          </a:p>
        </p:txBody>
      </p:sp>
      <p:sp>
        <p:nvSpPr>
          <p:cNvPr id="3" name="Content Placeholder 2">
            <a:extLst>
              <a:ext uri="{FF2B5EF4-FFF2-40B4-BE49-F238E27FC236}">
                <a16:creationId xmlns:a16="http://schemas.microsoft.com/office/drawing/2014/main" id="{EDCF4525-7779-354A-88BD-0E0827D656D5}"/>
              </a:ext>
            </a:extLst>
          </p:cNvPr>
          <p:cNvSpPr>
            <a:spLocks noGrp="1"/>
          </p:cNvSpPr>
          <p:nvPr>
            <p:ph idx="1"/>
          </p:nvPr>
        </p:nvSpPr>
        <p:spPr>
          <a:xfrm>
            <a:off x="634482" y="1362680"/>
            <a:ext cx="11252718" cy="4759528"/>
          </a:xfrm>
        </p:spPr>
        <p:txBody>
          <a:bodyPr anchor="t">
            <a:normAutofit/>
          </a:bodyPr>
          <a:lstStyle/>
          <a:p>
            <a:r>
              <a:rPr lang="en-US" sz="2400" dirty="0"/>
              <a:t>Gender based violence (GBV) is one of the most serious public health issues occurring in Indigenous communities today.  </a:t>
            </a:r>
          </a:p>
          <a:p>
            <a:r>
              <a:rPr lang="en-US" sz="2400" dirty="0"/>
              <a:t>Violence against Indigenous women is higher than any other racially defined group (Finfgeld-Connett, 2015). </a:t>
            </a:r>
          </a:p>
          <a:p>
            <a:r>
              <a:rPr lang="en-US" sz="2400" dirty="0"/>
              <a:t>According to the 2016 National Intimate Partner and Sexual Violence Survey (NISVS) report conducted by the NIJ, up to 84.3% of Indigenous women have experienced violence in their lifetime (Rosay, 2016).  </a:t>
            </a:r>
          </a:p>
          <a:p>
            <a:r>
              <a:rPr lang="en-US" sz="2400" dirty="0"/>
              <a:t>Indigenous women also experience one of the highest rates of homicide in the US.  Nearly half, or 46.6% of AI women who were murdered were victims of IPV (Petrosky, Blair, Betz, Fowler, Jack, &amp; Lyons, 2017).  </a:t>
            </a:r>
          </a:p>
          <a:p>
            <a:r>
              <a:rPr lang="en-US" sz="2400" dirty="0"/>
              <a:t>Many of the perpetrators of IPV and sexual violence against Indigenous women are non-Native men (86%)*</a:t>
            </a:r>
          </a:p>
          <a:p>
            <a:endParaRPr lang="en-US" sz="2000" dirty="0"/>
          </a:p>
        </p:txBody>
      </p:sp>
    </p:spTree>
    <p:extLst>
      <p:ext uri="{BB962C8B-B14F-4D97-AF65-F5344CB8AC3E}">
        <p14:creationId xmlns:p14="http://schemas.microsoft.com/office/powerpoint/2010/main" val="910740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7867-CDFA-C64A-AFDB-7BEEA6895BE5}"/>
              </a:ext>
            </a:extLst>
          </p:cNvPr>
          <p:cNvSpPr>
            <a:spLocks noGrp="1"/>
          </p:cNvSpPr>
          <p:nvPr>
            <p:ph type="title"/>
          </p:nvPr>
        </p:nvSpPr>
        <p:spPr>
          <a:xfrm>
            <a:off x="1913468" y="365125"/>
            <a:ext cx="9440332" cy="1325563"/>
          </a:xfrm>
        </p:spPr>
        <p:txBody>
          <a:bodyPr>
            <a:normAutofit/>
          </a:bodyPr>
          <a:lstStyle/>
          <a:p>
            <a:r>
              <a:rPr lang="en-US" sz="4200" dirty="0"/>
              <a:t>Missing and murdered indigenous relatives</a:t>
            </a:r>
          </a:p>
        </p:txBody>
      </p:sp>
      <p:sp>
        <p:nvSpPr>
          <p:cNvPr id="3" name="Content Placeholder 2">
            <a:extLst>
              <a:ext uri="{FF2B5EF4-FFF2-40B4-BE49-F238E27FC236}">
                <a16:creationId xmlns:a16="http://schemas.microsoft.com/office/drawing/2014/main" id="{2D29AD07-F433-C14A-9EFC-4DCEE020D382}"/>
              </a:ext>
            </a:extLst>
          </p:cNvPr>
          <p:cNvSpPr>
            <a:spLocks noGrp="1"/>
          </p:cNvSpPr>
          <p:nvPr>
            <p:ph idx="1"/>
          </p:nvPr>
        </p:nvSpPr>
        <p:spPr>
          <a:xfrm>
            <a:off x="578498" y="1690688"/>
            <a:ext cx="11215396" cy="4802187"/>
          </a:xfrm>
        </p:spPr>
        <p:txBody>
          <a:bodyPr>
            <a:normAutofit lnSpcReduction="10000"/>
          </a:bodyPr>
          <a:lstStyle/>
          <a:p>
            <a:pPr lvl="0"/>
            <a:r>
              <a:rPr lang="en-US" sz="2400" dirty="0">
                <a:solidFill>
                  <a:schemeClr val="tx1"/>
                </a:solidFill>
              </a:rPr>
              <a:t>Impacts Indigenous</a:t>
            </a:r>
            <a:r>
              <a:rPr lang="en-US" sz="2400" dirty="0"/>
              <a:t> </a:t>
            </a:r>
            <a:r>
              <a:rPr lang="en-US" sz="2400" dirty="0">
                <a:solidFill>
                  <a:schemeClr val="tx1"/>
                </a:solidFill>
              </a:rPr>
              <a:t>peoples in Canada, New Zealand, Australia and the US (and in other indigenous populations globally). </a:t>
            </a:r>
          </a:p>
          <a:p>
            <a:pPr lvl="0"/>
            <a:r>
              <a:rPr lang="en-US" sz="2400" dirty="0">
                <a:solidFill>
                  <a:schemeClr val="tx1"/>
                </a:solidFill>
              </a:rPr>
              <a:t>The National Crime Information Center reported that in 2016 there were 5,712 </a:t>
            </a:r>
            <a:r>
              <a:rPr lang="en-US" sz="2400" u="sng" dirty="0">
                <a:solidFill>
                  <a:schemeClr val="tx1"/>
                </a:solidFill>
              </a:rPr>
              <a:t>reports</a:t>
            </a:r>
            <a:r>
              <a:rPr lang="en-US" sz="2400" dirty="0">
                <a:solidFill>
                  <a:schemeClr val="tx1"/>
                </a:solidFill>
              </a:rPr>
              <a:t> of missing </a:t>
            </a:r>
            <a:r>
              <a:rPr lang="en-US" sz="2400" dirty="0"/>
              <a:t>Indigenous</a:t>
            </a:r>
            <a:r>
              <a:rPr lang="en-US" sz="2400" dirty="0">
                <a:solidFill>
                  <a:schemeClr val="tx1"/>
                </a:solidFill>
              </a:rPr>
              <a:t> women and girls (</a:t>
            </a:r>
            <a:r>
              <a:rPr lang="en-US" sz="2400" dirty="0" err="1">
                <a:solidFill>
                  <a:schemeClr val="tx1"/>
                </a:solidFill>
              </a:rPr>
              <a:t>NamUS</a:t>
            </a:r>
            <a:r>
              <a:rPr lang="en-US" sz="2400" dirty="0">
                <a:solidFill>
                  <a:schemeClr val="tx1"/>
                </a:solidFill>
              </a:rPr>
              <a:t> only logged 116 of these cases)</a:t>
            </a:r>
          </a:p>
          <a:p>
            <a:pPr lvl="0"/>
            <a:r>
              <a:rPr lang="en-US" sz="2400" dirty="0">
                <a:solidFill>
                  <a:schemeClr val="tx1"/>
                </a:solidFill>
              </a:rPr>
              <a:t>From 1999 to 2019, homicide was the third-leading cause of death among American Indian and Alaska Native women and girls ages 12 to 30, according to data from the Centers for Disease Control and Prevention</a:t>
            </a:r>
          </a:p>
          <a:p>
            <a:pPr lvl="0"/>
            <a:r>
              <a:rPr lang="en-US" sz="2400" dirty="0">
                <a:solidFill>
                  <a:schemeClr val="tx1"/>
                </a:solidFill>
              </a:rPr>
              <a:t>Exact numbers unknown (Estimated 25,000+ since1900)</a:t>
            </a:r>
          </a:p>
          <a:p>
            <a:pPr lvl="0"/>
            <a:r>
              <a:rPr lang="en-US" sz="2400" dirty="0"/>
              <a:t>Indigenous</a:t>
            </a:r>
            <a:r>
              <a:rPr lang="en-US" sz="2400" dirty="0">
                <a:solidFill>
                  <a:schemeClr val="tx1"/>
                </a:solidFill>
              </a:rPr>
              <a:t> women/ relatives living on tribal lands are murdered at 10x the national average (NIJ).</a:t>
            </a:r>
          </a:p>
          <a:p>
            <a:pPr lvl="0"/>
            <a:r>
              <a:rPr lang="en-US" sz="2400" dirty="0"/>
              <a:t>Indigenous</a:t>
            </a:r>
            <a:r>
              <a:rPr lang="en-US" sz="2400" dirty="0">
                <a:solidFill>
                  <a:schemeClr val="tx1"/>
                </a:solidFill>
              </a:rPr>
              <a:t> women/relatives are </a:t>
            </a:r>
            <a:r>
              <a:rPr lang="en-US" sz="2400" dirty="0"/>
              <a:t>NOT</a:t>
            </a:r>
            <a:r>
              <a:rPr lang="en-US" sz="2400" dirty="0">
                <a:solidFill>
                  <a:schemeClr val="tx1"/>
                </a:solidFill>
              </a:rPr>
              <a:t> just “disappearing into thin air”!  </a:t>
            </a:r>
          </a:p>
          <a:p>
            <a:pPr lvl="0"/>
            <a:r>
              <a:rPr lang="en-US" sz="2400" dirty="0"/>
              <a:t>Erasure from life and in the media! </a:t>
            </a:r>
            <a:endParaRPr lang="en-US" sz="2400" dirty="0">
              <a:solidFill>
                <a:schemeClr val="tx1"/>
              </a:solidFill>
            </a:endParaRPr>
          </a:p>
          <a:p>
            <a:endParaRPr lang="en-US" dirty="0"/>
          </a:p>
        </p:txBody>
      </p:sp>
      <p:pic>
        <p:nvPicPr>
          <p:cNvPr id="7" name="Graphic 6" descr="Earth Globe Americas">
            <a:extLst>
              <a:ext uri="{FF2B5EF4-FFF2-40B4-BE49-F238E27FC236}">
                <a16:creationId xmlns:a16="http://schemas.microsoft.com/office/drawing/2014/main" id="{F77B0BDA-0E2A-47D5-A806-2C225953E6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85427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49136</TotalTime>
  <Words>5520</Words>
  <Application>Microsoft Office PowerPoint</Application>
  <PresentationFormat>Widescreen</PresentationFormat>
  <Paragraphs>394</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Playfair Display</vt:lpstr>
      <vt:lpstr>robotlight</vt:lpstr>
      <vt:lpstr>Office Theme</vt:lpstr>
      <vt:lpstr>Maamwi Noojimodaa (let’s heal together): Indigenous-led and survivor-led efforts to address the crisis of Missing and Murdered Indigenous Relatives (MMIR)</vt:lpstr>
      <vt:lpstr>Ojibwe Welcome </vt:lpstr>
      <vt:lpstr>Positionality</vt:lpstr>
      <vt:lpstr>Honoring our stolen sisters &amp; survivors  </vt:lpstr>
      <vt:lpstr>Wisconsin tribes</vt:lpstr>
      <vt:lpstr>The intersection of intimate partner violence (IPV), sexual assault, human trafficking, and MMIW </vt:lpstr>
      <vt:lpstr>Why is this important? Impacts of GBV </vt:lpstr>
      <vt:lpstr>Gender Based violence</vt:lpstr>
      <vt:lpstr>Missing and murdered indigenous relatives</vt:lpstr>
      <vt:lpstr>How did we get here?</vt:lpstr>
      <vt:lpstr>Root Causes: Intersecting Systems of Oppression </vt:lpstr>
      <vt:lpstr>Roots of violence against Indigenous women: violence is NOT traditional</vt:lpstr>
      <vt:lpstr>Violence is NOT Traditional con’t</vt:lpstr>
      <vt:lpstr>PowerPoint Presentation</vt:lpstr>
      <vt:lpstr>Ex parte crow dog</vt:lpstr>
      <vt:lpstr>Major crimes act </vt:lpstr>
      <vt:lpstr>Dawes Act </vt:lpstr>
      <vt:lpstr>Boarding schools </vt:lpstr>
      <vt:lpstr>Public Law 280 </vt:lpstr>
      <vt:lpstr>Oliphant vs. Suquamish </vt:lpstr>
      <vt:lpstr>PowerPoint Presentation</vt:lpstr>
      <vt:lpstr>Indian relocation act</vt:lpstr>
      <vt:lpstr>Consequences of limiting tribal sovereignty</vt:lpstr>
      <vt:lpstr>Contemporary contexts in MMIW Crisis</vt:lpstr>
      <vt:lpstr>Violence against the land= violence against Native women </vt:lpstr>
      <vt:lpstr>What to do?</vt:lpstr>
      <vt:lpstr>Federal and state efforts</vt:lpstr>
      <vt:lpstr>PowerPoint Presentation</vt:lpstr>
      <vt:lpstr>Other Legislative action </vt:lpstr>
      <vt:lpstr>Wisconsin Indigenous led initiatives</vt:lpstr>
      <vt:lpstr>Research as Ceremony </vt:lpstr>
      <vt:lpstr>Current Research  </vt:lpstr>
      <vt:lpstr>Equine &amp; Land Based Healing Baldwin Idea grant: Anishinaabe-Mishtadimoons Inawendiwin - Restoring and Awakening the Cultural and Ecological Context </vt:lpstr>
      <vt:lpstr>What can you do?</vt:lpstr>
      <vt:lpstr>Allies and advocates</vt:lpstr>
      <vt:lpstr>Videos for Further Learning</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We’re Still Here:   Native perspectives for the 21st century</dc:title>
  <dc:creator>Jeneile Marie Luebke</dc:creator>
  <cp:lastModifiedBy>Mike Macaluso</cp:lastModifiedBy>
  <cp:revision>25</cp:revision>
  <cp:lastPrinted>2020-11-19T23:12:03Z</cp:lastPrinted>
  <dcterms:created xsi:type="dcterms:W3CDTF">2020-11-19T23:07:43Z</dcterms:created>
  <dcterms:modified xsi:type="dcterms:W3CDTF">2023-11-26T19:33:28Z</dcterms:modified>
</cp:coreProperties>
</file>